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67" r:id="rId6"/>
    <p:sldId id="269" r:id="rId7"/>
    <p:sldId id="271" r:id="rId8"/>
    <p:sldId id="272" r:id="rId9"/>
    <p:sldId id="273" r:id="rId10"/>
    <p:sldId id="274" r:id="rId11"/>
    <p:sldId id="275" r:id="rId12"/>
    <p:sldId id="276" r:id="rId13"/>
    <p:sldId id="266" r:id="rId14"/>
    <p:sldId id="277" r:id="rId15"/>
    <p:sldId id="278" r:id="rId16"/>
    <p:sldId id="279" r:id="rId17"/>
    <p:sldId id="280" r:id="rId18"/>
    <p:sldId id="281" r:id="rId19"/>
    <p:sldId id="282" r:id="rId20"/>
    <p:sldId id="283" r:id="rId21"/>
    <p:sldId id="284"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2DF"/>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1429"/>
  </p:normalViewPr>
  <p:slideViewPr>
    <p:cSldViewPr snapToGrid="0">
      <p:cViewPr varScale="1">
        <p:scale>
          <a:sx n="79" d="100"/>
          <a:sy n="79"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7A82EB-EE37-8810-CD3B-0847123A52C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5BFED68-9D0B-C576-88E1-13A26F107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59A8F2C-ADE6-D36B-035B-1154DC7962A3}"/>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A282D847-F2FF-A715-6A2C-4E06B72A75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A9B0FC-13F3-48B3-0657-3073DFDD1C4F}"/>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2761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1E261B-4164-EE3C-70CA-CD1DF7ABFA6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71A4FF5-C1F9-0B14-1A8C-701E0B30AAF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0AC2129-8498-E12A-8DD3-E501A6622429}"/>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7BE31302-6ABB-76FE-0CD8-F4D4DCA95F8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FD3DA5-AAD1-F702-D2A2-14E058605086}"/>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388427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708A4E2-B87C-C2AE-0F15-D8F05ABFF00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6955DF8-D615-6D08-4CDC-AFD837D6DB7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8C329D8-AAB1-34D4-B3C2-F829602F4A14}"/>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401BCE3B-1402-1305-97AE-07225F0A5D2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7CB7A59-FA78-ED6D-73E6-0FC7F36BC177}"/>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237247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BB6C41-0196-C71D-18C4-642A320310E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B585B40-C47C-E40B-3E79-0D77DABC953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36F9E6-152B-D7D6-18CD-72D687BFD3AA}"/>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6E341117-D128-AD19-98E9-3EBBE69F8B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D2076E-46D2-11E5-7886-AFAA88145C19}"/>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264526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D0E238-CE83-3320-AAFE-296E2781BE0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51B27B2-3E87-CFBA-6F03-1A5CA40180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C5AF0A6-EE6F-85F4-CA87-EC64342719CF}"/>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13BFBA61-AD4C-1DDE-6D9A-D40ECEF250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2871C8-2FF8-9C43-A415-D1C0CBD92504}"/>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101907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E1EFC3-D7BD-DD27-A449-DC083162286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565FDC8-3075-767C-42A6-AD3615E85A1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95F90D2-721B-9593-B68D-5EF88B910D7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997C041-EF3F-5A43-4FF7-92D3BDB8ADA9}"/>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6" name="Espace réservé du pied de page 5">
            <a:extLst>
              <a:ext uri="{FF2B5EF4-FFF2-40B4-BE49-F238E27FC236}">
                <a16:creationId xmlns:a16="http://schemas.microsoft.com/office/drawing/2014/main" id="{4875263D-3A0C-E5C4-E549-B818C000C9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4F70609-7D8E-70EC-C8A4-CDF0D5233CAC}"/>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152506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2EFF50-DA64-347F-475C-CE1EF0D323D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F0B0891-46E7-6B3C-A87B-1A31B5699A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FA574E5-C4A0-0E3F-5602-454C7B44ECD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EB8A4AC-0B65-4B65-E2E0-98481F4F58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BA2AEE1-E481-0557-C49B-AA1E9C834E8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169A9C2-5D9A-D1B6-A1AA-CC7820B60575}"/>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8" name="Espace réservé du pied de page 7">
            <a:extLst>
              <a:ext uri="{FF2B5EF4-FFF2-40B4-BE49-F238E27FC236}">
                <a16:creationId xmlns:a16="http://schemas.microsoft.com/office/drawing/2014/main" id="{89E82848-B8E0-81BB-397A-060E6B88AE5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3B4DE1C-AF09-F80B-3623-ABD2456EA2CE}"/>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32980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5F962D-2140-ABF7-472A-5C1E583E507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5D16CA-3862-38C5-5711-0059AF6BD463}"/>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4" name="Espace réservé du pied de page 3">
            <a:extLst>
              <a:ext uri="{FF2B5EF4-FFF2-40B4-BE49-F238E27FC236}">
                <a16:creationId xmlns:a16="http://schemas.microsoft.com/office/drawing/2014/main" id="{128683ED-EF50-A967-0632-336436E3431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2572C1B-88DC-C7D5-BCF1-42213DCA514F}"/>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118778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5A6E7DC-5269-237B-2F71-10F8A212A308}"/>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3" name="Espace réservé du pied de page 2">
            <a:extLst>
              <a:ext uri="{FF2B5EF4-FFF2-40B4-BE49-F238E27FC236}">
                <a16:creationId xmlns:a16="http://schemas.microsoft.com/office/drawing/2014/main" id="{AF36C76F-E24D-8977-A74C-B57D9CA7109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CBB1355-D354-4F35-CC1C-0DD3497911BE}"/>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2956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47CD2-A963-9680-C057-ACC2EA34F0F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13BE3C0-F354-BD03-C725-B440F0012C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AF48FC0-BA1B-7CDA-80B4-DAD407A17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8213EC1-2D84-5448-20F2-21ED46F66168}"/>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6" name="Espace réservé du pied de page 5">
            <a:extLst>
              <a:ext uri="{FF2B5EF4-FFF2-40B4-BE49-F238E27FC236}">
                <a16:creationId xmlns:a16="http://schemas.microsoft.com/office/drawing/2014/main" id="{A2DF9869-A16D-FE0B-1AD6-9E861079CD1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A55288-D595-21E4-641B-FC4FB10094A7}"/>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989168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085D8A-DAA9-C8C8-AA85-E382279FF0E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B13BCAE-5E78-EBE8-DE9B-0B6233292A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F1676F8-50DD-AB4D-0D91-B015617CF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FEFC107-E28B-8E3A-B502-EAB21465FED5}"/>
              </a:ext>
            </a:extLst>
          </p:cNvPr>
          <p:cNvSpPr>
            <a:spLocks noGrp="1"/>
          </p:cNvSpPr>
          <p:nvPr>
            <p:ph type="dt" sz="half" idx="10"/>
          </p:nvPr>
        </p:nvSpPr>
        <p:spPr/>
        <p:txBody>
          <a:bodyPr/>
          <a:lstStyle/>
          <a:p>
            <a:fld id="{ABEA19FD-68D7-C74F-9063-41DBD97DA2CC}" type="datetimeFigureOut">
              <a:rPr lang="fr-FR" smtClean="0"/>
              <a:t>28/01/2024</a:t>
            </a:fld>
            <a:endParaRPr lang="fr-FR"/>
          </a:p>
        </p:txBody>
      </p:sp>
      <p:sp>
        <p:nvSpPr>
          <p:cNvPr id="6" name="Espace réservé du pied de page 5">
            <a:extLst>
              <a:ext uri="{FF2B5EF4-FFF2-40B4-BE49-F238E27FC236}">
                <a16:creationId xmlns:a16="http://schemas.microsoft.com/office/drawing/2014/main" id="{16110826-79D4-AFA5-1550-7AB2C77DA40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ECEE431-A8F3-BC31-3203-2D8759806F92}"/>
              </a:ext>
            </a:extLst>
          </p:cNvPr>
          <p:cNvSpPr>
            <a:spLocks noGrp="1"/>
          </p:cNvSpPr>
          <p:nvPr>
            <p:ph type="sldNum" sz="quarter" idx="12"/>
          </p:nvPr>
        </p:nvSpPr>
        <p:spPr/>
        <p:txBody>
          <a:bodyPr/>
          <a:lstStyle/>
          <a:p>
            <a:fld id="{441B6448-A5A0-B44E-9DEC-9003BF3EAA13}" type="slidenum">
              <a:rPr lang="fr-FR" smtClean="0"/>
              <a:t>‹#›</a:t>
            </a:fld>
            <a:endParaRPr lang="fr-FR"/>
          </a:p>
        </p:txBody>
      </p:sp>
    </p:spTree>
    <p:extLst>
      <p:ext uri="{BB962C8B-B14F-4D97-AF65-F5344CB8AC3E}">
        <p14:creationId xmlns:p14="http://schemas.microsoft.com/office/powerpoint/2010/main" val="160882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0F08A60-5817-2D3D-F141-03136F291F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B985F78-11E5-7DB4-2865-2103396C0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CE5BBF-72E6-5AAF-E932-64C27E8DDF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A19FD-68D7-C74F-9063-41DBD97DA2CC}" type="datetimeFigureOut">
              <a:rPr lang="fr-FR" smtClean="0"/>
              <a:t>28/01/2024</a:t>
            </a:fld>
            <a:endParaRPr lang="fr-FR"/>
          </a:p>
        </p:txBody>
      </p:sp>
      <p:sp>
        <p:nvSpPr>
          <p:cNvPr id="5" name="Espace réservé du pied de page 4">
            <a:extLst>
              <a:ext uri="{FF2B5EF4-FFF2-40B4-BE49-F238E27FC236}">
                <a16:creationId xmlns:a16="http://schemas.microsoft.com/office/drawing/2014/main" id="{3179314E-33A7-4AD4-5BEE-222DF5A820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04A4E52-4EDB-BC88-F8A6-42B59B5AE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1B6448-A5A0-B44E-9DEC-9003BF3EAA13}" type="slidenum">
              <a:rPr lang="fr-FR" smtClean="0"/>
              <a:t>‹#›</a:t>
            </a:fld>
            <a:endParaRPr lang="fr-FR"/>
          </a:p>
        </p:txBody>
      </p:sp>
    </p:spTree>
    <p:extLst>
      <p:ext uri="{BB962C8B-B14F-4D97-AF65-F5344CB8AC3E}">
        <p14:creationId xmlns:p14="http://schemas.microsoft.com/office/powerpoint/2010/main" val="950986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17517EF-BD4D-4055-BDB4-A322C5356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ADDB668-2CA4-4D2B-9C34-3487CA33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553" y="304802"/>
            <a:ext cx="11097349" cy="1573149"/>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2568BC19-F052-4108-93E1-6A3D1DEC0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784" y="76442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D5FD337D-4D6B-4C8B-B6F5-121097E09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126032" y="1067264"/>
            <a:ext cx="1021458"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5" name="Image 4" descr="Une image contenant dessin humoristique, capture d’écran&#10;&#10;Description générée automatiquement">
            <a:extLst>
              <a:ext uri="{FF2B5EF4-FFF2-40B4-BE49-F238E27FC236}">
                <a16:creationId xmlns:a16="http://schemas.microsoft.com/office/drawing/2014/main" id="{8EFA6B9D-C744-77E9-CBAD-F4F5CCF765BF}"/>
              </a:ext>
            </a:extLst>
          </p:cNvPr>
          <p:cNvPicPr>
            <a:picLocks noChangeAspect="1"/>
          </p:cNvPicPr>
          <p:nvPr/>
        </p:nvPicPr>
        <p:blipFill rotWithShape="1">
          <a:blip r:embed="rId2">
            <a:alphaModFix/>
          </a:blip>
          <a:srcRect t="3017"/>
          <a:stretch/>
        </p:blipFill>
        <p:spPr>
          <a:xfrm>
            <a:off x="574675" y="2090738"/>
            <a:ext cx="7532688" cy="4205288"/>
          </a:xfrm>
          <a:prstGeom prst="rect">
            <a:avLst/>
          </a:prstGeom>
        </p:spPr>
      </p:pic>
      <p:pic>
        <p:nvPicPr>
          <p:cNvPr id="4" name="Image 3" descr="Une image contenant texte, Police, Graphique, logo&#10;&#10;Description générée automatiquement">
            <a:extLst>
              <a:ext uri="{FF2B5EF4-FFF2-40B4-BE49-F238E27FC236}">
                <a16:creationId xmlns:a16="http://schemas.microsoft.com/office/drawing/2014/main" id="{A4457F62-A2AC-14C0-4874-6DB5952A7735}"/>
              </a:ext>
            </a:extLst>
          </p:cNvPr>
          <p:cNvPicPr>
            <a:picLocks noChangeAspect="1"/>
          </p:cNvPicPr>
          <p:nvPr/>
        </p:nvPicPr>
        <p:blipFill>
          <a:blip r:embed="rId3"/>
          <a:stretch>
            <a:fillRect/>
          </a:stretch>
        </p:blipFill>
        <p:spPr>
          <a:xfrm>
            <a:off x="8183563" y="2090738"/>
            <a:ext cx="3433763" cy="4205288"/>
          </a:xfrm>
          <a:prstGeom prst="rect">
            <a:avLst/>
          </a:prstGeom>
        </p:spPr>
      </p:pic>
      <p:sp>
        <p:nvSpPr>
          <p:cNvPr id="2" name="Titre 1">
            <a:extLst>
              <a:ext uri="{FF2B5EF4-FFF2-40B4-BE49-F238E27FC236}">
                <a16:creationId xmlns:a16="http://schemas.microsoft.com/office/drawing/2014/main" id="{D734C73A-F69F-C2D0-4255-53D99C606FF7}"/>
              </a:ext>
            </a:extLst>
          </p:cNvPr>
          <p:cNvSpPr>
            <a:spLocks noGrp="1"/>
          </p:cNvSpPr>
          <p:nvPr>
            <p:ph type="ctrTitle"/>
          </p:nvPr>
        </p:nvSpPr>
        <p:spPr>
          <a:xfrm>
            <a:off x="901690" y="405575"/>
            <a:ext cx="6430414" cy="1371600"/>
          </a:xfrm>
        </p:spPr>
        <p:txBody>
          <a:bodyPr anchor="ctr">
            <a:normAutofit fontScale="90000"/>
          </a:bodyPr>
          <a:lstStyle/>
          <a:p>
            <a:r>
              <a:rPr lang="fr-FR" sz="3600" dirty="0"/>
              <a:t>L’ordre public en droit de la personne, de la famille et de son patrimoine.</a:t>
            </a:r>
            <a:br>
              <a:rPr lang="fr-FR" sz="4000" dirty="0"/>
            </a:br>
            <a:r>
              <a:rPr lang="fr-FR" sz="2000" i="1" dirty="0"/>
              <a:t>Recherche sur une pérennité compromise et un renouveau incertain</a:t>
            </a:r>
          </a:p>
        </p:txBody>
      </p:sp>
      <p:sp>
        <p:nvSpPr>
          <p:cNvPr id="3" name="Sous-titre 2">
            <a:extLst>
              <a:ext uri="{FF2B5EF4-FFF2-40B4-BE49-F238E27FC236}">
                <a16:creationId xmlns:a16="http://schemas.microsoft.com/office/drawing/2014/main" id="{B172016B-5189-2AC2-9EFD-62337B9A869D}"/>
              </a:ext>
            </a:extLst>
          </p:cNvPr>
          <p:cNvSpPr>
            <a:spLocks noGrp="1"/>
          </p:cNvSpPr>
          <p:nvPr>
            <p:ph type="subTitle" idx="1"/>
          </p:nvPr>
        </p:nvSpPr>
        <p:spPr>
          <a:xfrm>
            <a:off x="7924796" y="498698"/>
            <a:ext cx="2893382" cy="1185353"/>
          </a:xfrm>
        </p:spPr>
        <p:txBody>
          <a:bodyPr anchor="ctr">
            <a:normAutofit/>
          </a:bodyPr>
          <a:lstStyle/>
          <a:p>
            <a:pPr algn="r"/>
            <a:r>
              <a:rPr lang="fr-FR" sz="1800" dirty="0"/>
              <a:t>Par Vinciane Rosenau </a:t>
            </a:r>
          </a:p>
          <a:p>
            <a:pPr algn="r"/>
            <a:r>
              <a:rPr lang="fr-FR" sz="1800" dirty="0"/>
              <a:t>Assistante </a:t>
            </a:r>
            <a:r>
              <a:rPr lang="fr-FR" sz="1800" dirty="0" err="1"/>
              <a:t>UCLouvain</a:t>
            </a:r>
            <a:endParaRPr lang="fr-FR" sz="1800" dirty="0"/>
          </a:p>
          <a:p>
            <a:pPr algn="r"/>
            <a:r>
              <a:rPr lang="fr-FR" sz="1800" dirty="0"/>
              <a:t>Collaboratrice notariale</a:t>
            </a:r>
          </a:p>
        </p:txBody>
      </p:sp>
      <p:sp>
        <p:nvSpPr>
          <p:cNvPr id="6" name="ZoneTexte 5">
            <a:extLst>
              <a:ext uri="{FF2B5EF4-FFF2-40B4-BE49-F238E27FC236}">
                <a16:creationId xmlns:a16="http://schemas.microsoft.com/office/drawing/2014/main" id="{AC658EC0-73BD-9914-DDCE-8CE8A507E403}"/>
              </a:ext>
            </a:extLst>
          </p:cNvPr>
          <p:cNvSpPr txBox="1"/>
          <p:nvPr/>
        </p:nvSpPr>
        <p:spPr>
          <a:xfrm>
            <a:off x="1834722" y="2138828"/>
            <a:ext cx="5811183" cy="369332"/>
          </a:xfrm>
          <a:prstGeom prst="rect">
            <a:avLst/>
          </a:prstGeom>
          <a:noFill/>
        </p:spPr>
        <p:txBody>
          <a:bodyPr wrap="square" rtlCol="0">
            <a:spAutoFit/>
          </a:bodyPr>
          <a:lstStyle/>
          <a:p>
            <a:r>
              <a:rPr lang="fr-FR" dirty="0"/>
              <a:t>L’ordre public en droit patrimonial de la famille </a:t>
            </a:r>
          </a:p>
        </p:txBody>
      </p:sp>
    </p:spTree>
    <p:extLst>
      <p:ext uri="{BB962C8B-B14F-4D97-AF65-F5344CB8AC3E}">
        <p14:creationId xmlns:p14="http://schemas.microsoft.com/office/powerpoint/2010/main" val="146597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1. L’ordre public en droit </a:t>
            </a:r>
            <a:r>
              <a:rPr lang="fr-FR" sz="3200" b="1" u="sng" dirty="0">
                <a:solidFill>
                  <a:srgbClr val="FFFF00"/>
                </a:solidFill>
              </a:rPr>
              <a:t>international</a:t>
            </a:r>
            <a:r>
              <a:rPr lang="fr-FR" sz="3200" b="1" u="sng" dirty="0">
                <a:solidFill>
                  <a:srgbClr val="FFFFFF"/>
                </a:solidFill>
              </a:rPr>
              <a: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Lecture de ces arrêts de la Cour de cassation…</a:t>
            </a:r>
            <a:endParaRPr lang="fr-FR" sz="3200" u="sng" kern="1200" dirty="0">
              <a:solidFill>
                <a:srgbClr val="FF9300"/>
              </a:solidFill>
              <a:latin typeface="+mn-lt"/>
              <a:ea typeface="+mn-ea"/>
              <a:cs typeface="+mn-cs"/>
            </a:endParaRP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400" dirty="0"/>
              <a:t>	L’ordre public international se compose du « noyau dur » de l’ordre public interne. </a:t>
            </a:r>
          </a:p>
          <a:p>
            <a:pPr algn="just" defTabSz="795528">
              <a:spcAft>
                <a:spcPts val="600"/>
              </a:spcAft>
            </a:pPr>
            <a:r>
              <a:rPr lang="fr-FR" sz="2400" dirty="0"/>
              <a:t>	Les dispositions impératives ne peuvent donc pas être d’ordre public. </a:t>
            </a:r>
          </a:p>
          <a:p>
            <a:pPr algn="just" defTabSz="795528">
              <a:spcAft>
                <a:spcPts val="600"/>
              </a:spcAft>
            </a:pPr>
            <a:r>
              <a:rPr lang="fr-FR" sz="2400" dirty="0"/>
              <a:t>	=&gt; Analyse cohérente suivant l’approche triptyque.</a:t>
            </a:r>
          </a:p>
          <a:p>
            <a:pPr algn="just" defTabSz="795528">
              <a:spcAft>
                <a:spcPts val="600"/>
              </a:spcAft>
            </a:pPr>
            <a:endParaRPr lang="fr-FR" sz="2400" dirty="0">
              <a:effectLst/>
            </a:endParaRPr>
          </a:p>
          <a:p>
            <a:pPr algn="just" defTabSz="795528">
              <a:spcAft>
                <a:spcPts val="600"/>
              </a:spcAft>
            </a:pPr>
            <a:r>
              <a:rPr lang="fr-FR" sz="2400" dirty="0"/>
              <a:t>	Opinion dissidente: Des dispositions impératives peuvent être d’ordre public.</a:t>
            </a:r>
          </a:p>
          <a:p>
            <a:pPr algn="just" defTabSz="795528">
              <a:spcAft>
                <a:spcPts val="600"/>
              </a:spcAft>
            </a:pPr>
            <a:r>
              <a:rPr lang="fr-FR" sz="2400" dirty="0">
                <a:effectLst/>
              </a:rPr>
              <a:t>	Idée à rapprocher de l’idée que des dispositions impératives peuvent protéger </a:t>
            </a:r>
            <a:r>
              <a:rPr lang="fr-FR" sz="2400" dirty="0">
                <a:effectLst/>
                <a:ea typeface="Times New Roman" panose="02020603050405020304" pitchFamily="18" charset="0"/>
                <a:cs typeface="Calibri" panose="020F0502020204030204" pitchFamily="34" charset="0"/>
              </a:rPr>
              <a:t>des intérêts privés en même temps que l’intérêt général.</a:t>
            </a:r>
            <a:r>
              <a:rPr lang="fr-BE" sz="2400" dirty="0">
                <a:effectLst/>
              </a:rPr>
              <a:t> </a:t>
            </a:r>
          </a:p>
        </p:txBody>
      </p:sp>
    </p:spTree>
    <p:extLst>
      <p:ext uri="{BB962C8B-B14F-4D97-AF65-F5344CB8AC3E}">
        <p14:creationId xmlns:p14="http://schemas.microsoft.com/office/powerpoint/2010/main" val="3862700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Conclusion – Schéma</a:t>
            </a:r>
            <a:endParaRPr lang="fr-FR" sz="3200" u="sng" kern="1200" dirty="0">
              <a:solidFill>
                <a:srgbClr val="FF9300"/>
              </a:solidFill>
              <a:latin typeface="+mn-lt"/>
              <a:ea typeface="+mn-ea"/>
              <a:cs typeface="+mn-cs"/>
            </a:endParaRPr>
          </a:p>
          <a:p>
            <a:pPr defTabSz="795528">
              <a:spcAft>
                <a:spcPts val="600"/>
              </a:spcAft>
            </a:pPr>
            <a:endParaRPr lang="fr-FR" sz="2400" kern="1200" dirty="0">
              <a:solidFill>
                <a:schemeClr val="tx1"/>
              </a:solidFill>
              <a:latin typeface="+mn-lt"/>
              <a:ea typeface="+mn-ea"/>
              <a:cs typeface="+mn-cs"/>
            </a:endParaRPr>
          </a:p>
          <a:p>
            <a:pPr defTabSz="795528">
              <a:spcAft>
                <a:spcPts val="600"/>
              </a:spcAft>
            </a:pPr>
            <a:r>
              <a:rPr lang="fr-FR" sz="2400" dirty="0"/>
              <a:t>Est-il possible de déroger à la règle? (Place pour l’autonomie de la volonté)</a:t>
            </a:r>
          </a:p>
          <a:p>
            <a:pPr defTabSz="795528">
              <a:spcAft>
                <a:spcPts val="600"/>
              </a:spcAft>
            </a:pPr>
            <a:r>
              <a:rPr lang="fr-FR" sz="2400" dirty="0">
                <a:solidFill>
                  <a:schemeClr val="accent1"/>
                </a:solidFill>
              </a:rPr>
              <a:t>                            oui  = supplétif</a:t>
            </a:r>
          </a:p>
          <a:p>
            <a:pPr defTabSz="795528">
              <a:spcAft>
                <a:spcPts val="600"/>
              </a:spcAft>
            </a:pPr>
            <a:r>
              <a:rPr lang="fr-FR" sz="2400" dirty="0">
                <a:solidFill>
                  <a:schemeClr val="accent1"/>
                </a:solidFill>
              </a:rPr>
              <a:t>                            non = à tout le moins impératif</a:t>
            </a:r>
          </a:p>
          <a:p>
            <a:pPr defTabSz="795528">
              <a:spcAft>
                <a:spcPts val="600"/>
              </a:spcAft>
            </a:pPr>
            <a:r>
              <a:rPr lang="fr-FR" sz="2400" dirty="0">
                <a:solidFill>
                  <a:schemeClr val="accent1"/>
                </a:solidFill>
              </a:rPr>
              <a:t>                                                                  nature de l’intérêt protégé</a:t>
            </a:r>
          </a:p>
          <a:p>
            <a:pPr defTabSz="795528">
              <a:spcAft>
                <a:spcPts val="600"/>
              </a:spcAft>
            </a:pPr>
            <a:r>
              <a:rPr lang="fr-FR" sz="2400" dirty="0"/>
              <a:t>                                                                                     </a:t>
            </a:r>
            <a:r>
              <a:rPr lang="fr-FR" sz="2400" dirty="0">
                <a:solidFill>
                  <a:srgbClr val="00B050"/>
                </a:solidFill>
              </a:rPr>
              <a:t>intérêt général = ordre public </a:t>
            </a:r>
            <a:r>
              <a:rPr lang="fr-FR" sz="2400" dirty="0">
                <a:solidFill>
                  <a:srgbClr val="7030A0"/>
                </a:solidFill>
              </a:rPr>
              <a:t>= pt-être OPI </a:t>
            </a:r>
          </a:p>
          <a:p>
            <a:pPr defTabSz="795528">
              <a:spcAft>
                <a:spcPts val="600"/>
              </a:spcAft>
            </a:pPr>
            <a:r>
              <a:rPr lang="fr-FR" sz="2400" dirty="0"/>
              <a:t>   </a:t>
            </a:r>
            <a:r>
              <a:rPr lang="fr-FR" sz="2000" dirty="0">
                <a:solidFill>
                  <a:schemeClr val="accent1"/>
                </a:solidFill>
              </a:rPr>
              <a:t>Jean </a:t>
            </a:r>
            <a:r>
              <a:rPr lang="fr-FR" sz="2000" dirty="0" err="1">
                <a:solidFill>
                  <a:schemeClr val="accent1"/>
                </a:solidFill>
              </a:rPr>
              <a:t>Dabin</a:t>
            </a:r>
            <a:r>
              <a:rPr lang="fr-FR" sz="2000" dirty="0">
                <a:solidFill>
                  <a:schemeClr val="accent1"/>
                </a:solidFill>
              </a:rPr>
              <a:t> et Henri De Page</a:t>
            </a:r>
            <a:r>
              <a:rPr lang="fr-FR" sz="2400" dirty="0">
                <a:solidFill>
                  <a:schemeClr val="accent1"/>
                </a:solidFill>
              </a:rPr>
              <a:t>                                       </a:t>
            </a:r>
            <a:r>
              <a:rPr lang="fr-FR" sz="2400" dirty="0">
                <a:solidFill>
                  <a:srgbClr val="00B050"/>
                </a:solidFill>
              </a:rPr>
              <a:t>intérêt privé    = impératif.       </a:t>
            </a:r>
            <a:r>
              <a:rPr lang="fr-FR" sz="2400" dirty="0">
                <a:solidFill>
                  <a:srgbClr val="7030A0"/>
                </a:solidFill>
              </a:rPr>
              <a:t>= </a:t>
            </a:r>
            <a:r>
              <a:rPr lang="fr-FR" sz="2400" strike="sngStrike" dirty="0">
                <a:solidFill>
                  <a:srgbClr val="7030A0"/>
                </a:solidFill>
              </a:rPr>
              <a:t>OPI</a:t>
            </a:r>
          </a:p>
          <a:p>
            <a:pPr defTabSz="795528">
              <a:spcAft>
                <a:spcPts val="600"/>
              </a:spcAft>
            </a:pPr>
            <a:r>
              <a:rPr lang="fr-FR" sz="2000" dirty="0"/>
              <a:t>   </a:t>
            </a:r>
            <a:r>
              <a:rPr lang="fr-FR" sz="2000" dirty="0">
                <a:solidFill>
                  <a:srgbClr val="00B050"/>
                </a:solidFill>
              </a:rPr>
              <a:t>Henri De Page + Cour de cassation</a:t>
            </a:r>
            <a:r>
              <a:rPr lang="fr-FR" sz="2400" dirty="0">
                <a:solidFill>
                  <a:srgbClr val="00B050"/>
                </a:solidFill>
              </a:rPr>
              <a:t>                               </a:t>
            </a:r>
            <a:r>
              <a:rPr lang="fr-FR" sz="2400" dirty="0">
                <a:solidFill>
                  <a:srgbClr val="FF82DF"/>
                </a:solidFill>
              </a:rPr>
              <a:t>mixte = objet « principal »</a:t>
            </a:r>
          </a:p>
          <a:p>
            <a:pPr defTabSz="795528">
              <a:spcAft>
                <a:spcPts val="600"/>
              </a:spcAft>
            </a:pPr>
            <a:r>
              <a:rPr lang="fr-FR" sz="2400" dirty="0"/>
              <a:t>  </a:t>
            </a:r>
            <a:r>
              <a:rPr lang="fr-FR" sz="2000" dirty="0">
                <a:solidFill>
                  <a:srgbClr val="FF82DF"/>
                </a:solidFill>
              </a:rPr>
              <a:t>T.P. art. 5.58 C. civ.</a:t>
            </a:r>
          </a:p>
          <a:p>
            <a:pPr defTabSz="795528">
              <a:spcAft>
                <a:spcPts val="600"/>
              </a:spcAft>
            </a:pPr>
            <a:r>
              <a:rPr lang="fr-FR" sz="2000" dirty="0">
                <a:solidFill>
                  <a:srgbClr val="7030A0"/>
                </a:solidFill>
              </a:rPr>
              <a:t>   Lecture des arrêts de la Cour de cassation</a:t>
            </a:r>
          </a:p>
          <a:p>
            <a:pPr algn="just" defTabSz="795528">
              <a:spcAft>
                <a:spcPts val="600"/>
              </a:spcAft>
            </a:pPr>
            <a:r>
              <a:rPr lang="fr-FR" sz="2400" dirty="0"/>
              <a:t>	</a:t>
            </a:r>
            <a:endParaRPr lang="fr-BE" sz="2400" dirty="0">
              <a:effectLst/>
            </a:endParaRPr>
          </a:p>
        </p:txBody>
      </p:sp>
      <p:cxnSp>
        <p:nvCxnSpPr>
          <p:cNvPr id="9" name="Connecteur en angle 8">
            <a:extLst>
              <a:ext uri="{FF2B5EF4-FFF2-40B4-BE49-F238E27FC236}">
                <a16:creationId xmlns:a16="http://schemas.microsoft.com/office/drawing/2014/main" id="{FB6A6E43-2CB5-6ADF-74D3-216010604DAD}"/>
              </a:ext>
            </a:extLst>
          </p:cNvPr>
          <p:cNvCxnSpPr/>
          <p:nvPr/>
        </p:nvCxnSpPr>
        <p:spPr>
          <a:xfrm>
            <a:off x="1828800" y="3200400"/>
            <a:ext cx="423333" cy="228600"/>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 name="Connecteur en angle 16">
            <a:extLst>
              <a:ext uri="{FF2B5EF4-FFF2-40B4-BE49-F238E27FC236}">
                <a16:creationId xmlns:a16="http://schemas.microsoft.com/office/drawing/2014/main" id="{D056B363-C6A2-3C62-1D14-4245386EAD19}"/>
              </a:ext>
            </a:extLst>
          </p:cNvPr>
          <p:cNvCxnSpPr/>
          <p:nvPr/>
        </p:nvCxnSpPr>
        <p:spPr>
          <a:xfrm>
            <a:off x="1828800" y="3576395"/>
            <a:ext cx="423333" cy="228600"/>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8" name="Connecteur en angle 17">
            <a:extLst>
              <a:ext uri="{FF2B5EF4-FFF2-40B4-BE49-F238E27FC236}">
                <a16:creationId xmlns:a16="http://schemas.microsoft.com/office/drawing/2014/main" id="{0EF97845-D795-8A5B-BF14-80211FF61E65}"/>
              </a:ext>
            </a:extLst>
          </p:cNvPr>
          <p:cNvCxnSpPr/>
          <p:nvPr/>
        </p:nvCxnSpPr>
        <p:spPr>
          <a:xfrm>
            <a:off x="4419600" y="3951158"/>
            <a:ext cx="423333" cy="228600"/>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1" name="Connecteur en angle 20">
            <a:extLst>
              <a:ext uri="{FF2B5EF4-FFF2-40B4-BE49-F238E27FC236}">
                <a16:creationId xmlns:a16="http://schemas.microsoft.com/office/drawing/2014/main" id="{EE03B010-B0AA-CA49-8A0D-F4D3A37EC4D8}"/>
              </a:ext>
            </a:extLst>
          </p:cNvPr>
          <p:cNvCxnSpPr/>
          <p:nvPr/>
        </p:nvCxnSpPr>
        <p:spPr>
          <a:xfrm>
            <a:off x="5672667" y="4442224"/>
            <a:ext cx="423333" cy="228600"/>
          </a:xfrm>
          <a:prstGeom prst="bentConnector3">
            <a:avLst/>
          </a:prstGeom>
          <a:ln>
            <a:solidFill>
              <a:srgbClr val="00B050"/>
            </a:solidFill>
            <a:tailEnd type="triangle"/>
          </a:ln>
        </p:spPr>
        <p:style>
          <a:lnRef idx="3">
            <a:schemeClr val="accent1"/>
          </a:lnRef>
          <a:fillRef idx="0">
            <a:schemeClr val="accent1"/>
          </a:fillRef>
          <a:effectRef idx="2">
            <a:schemeClr val="accent1"/>
          </a:effectRef>
          <a:fontRef idx="minor">
            <a:schemeClr val="tx1"/>
          </a:fontRef>
        </p:style>
      </p:cxnSp>
      <p:cxnSp>
        <p:nvCxnSpPr>
          <p:cNvPr id="24" name="Connecteur en angle 23">
            <a:extLst>
              <a:ext uri="{FF2B5EF4-FFF2-40B4-BE49-F238E27FC236}">
                <a16:creationId xmlns:a16="http://schemas.microsoft.com/office/drawing/2014/main" id="{13EC3B7D-E0FD-02FE-33A8-11A56E22EB39}"/>
              </a:ext>
            </a:extLst>
          </p:cNvPr>
          <p:cNvCxnSpPr/>
          <p:nvPr/>
        </p:nvCxnSpPr>
        <p:spPr>
          <a:xfrm>
            <a:off x="5744487" y="4989641"/>
            <a:ext cx="423333" cy="228600"/>
          </a:xfrm>
          <a:prstGeom prst="bentConnector3">
            <a:avLst/>
          </a:prstGeom>
          <a:ln>
            <a:solidFill>
              <a:srgbClr val="00B050"/>
            </a:solidFill>
            <a:tailEnd type="triangle"/>
          </a:ln>
        </p:spPr>
        <p:style>
          <a:lnRef idx="3">
            <a:schemeClr val="accent1"/>
          </a:lnRef>
          <a:fillRef idx="0">
            <a:schemeClr val="accent1"/>
          </a:fillRef>
          <a:effectRef idx="2">
            <a:schemeClr val="accent1"/>
          </a:effectRef>
          <a:fontRef idx="minor">
            <a:schemeClr val="tx1"/>
          </a:fontRef>
        </p:style>
      </p:cxnSp>
      <p:cxnSp>
        <p:nvCxnSpPr>
          <p:cNvPr id="25" name="Connecteur en angle 24">
            <a:extLst>
              <a:ext uri="{FF2B5EF4-FFF2-40B4-BE49-F238E27FC236}">
                <a16:creationId xmlns:a16="http://schemas.microsoft.com/office/drawing/2014/main" id="{76503831-9D16-898D-EE95-2C651C7133AF}"/>
              </a:ext>
            </a:extLst>
          </p:cNvPr>
          <p:cNvCxnSpPr/>
          <p:nvPr/>
        </p:nvCxnSpPr>
        <p:spPr>
          <a:xfrm>
            <a:off x="5765507" y="5468078"/>
            <a:ext cx="423333" cy="228600"/>
          </a:xfrm>
          <a:prstGeom prst="bentConnector3">
            <a:avLst/>
          </a:prstGeom>
          <a:ln>
            <a:solidFill>
              <a:srgbClr val="FF82DF"/>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7442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Approche par le contenu de l’application de l’ordre public en droit patrimonial de la famille (1 exemple)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defTabSz="795528">
              <a:spcAft>
                <a:spcPts val="600"/>
              </a:spcAft>
            </a:pPr>
            <a:endParaRPr lang="fr-FR" sz="2400" kern="1200" dirty="0">
              <a:solidFill>
                <a:schemeClr val="tx1"/>
              </a:solidFill>
              <a:latin typeface="+mn-lt"/>
              <a:ea typeface="+mn-ea"/>
              <a:cs typeface="+mn-cs"/>
            </a:endParaRPr>
          </a:p>
          <a:p>
            <a:pPr defTabSz="795528">
              <a:spcAft>
                <a:spcPts val="600"/>
              </a:spcAft>
            </a:pPr>
            <a:r>
              <a:rPr lang="fr-FR" sz="2400" dirty="0"/>
              <a:t>Confrontation de ce schéma à la pratique.</a:t>
            </a:r>
          </a:p>
          <a:p>
            <a:pPr defTabSz="795528">
              <a:spcAft>
                <a:spcPts val="600"/>
              </a:spcAft>
            </a:pPr>
            <a:endParaRPr lang="fr-FR" sz="2400" dirty="0"/>
          </a:p>
          <a:p>
            <a:pPr defTabSz="795528">
              <a:spcAft>
                <a:spcPts val="600"/>
              </a:spcAft>
            </a:pPr>
            <a:r>
              <a:rPr lang="fr-FR" sz="2400" dirty="0"/>
              <a:t>Deux grands types de règles à analyser : </a:t>
            </a:r>
          </a:p>
          <a:p>
            <a:pPr defTabSz="795528">
              <a:spcAft>
                <a:spcPts val="600"/>
              </a:spcAft>
            </a:pPr>
            <a:r>
              <a:rPr lang="fr-FR" sz="2400" dirty="0"/>
              <a:t>	1. Règles dont le caractère ou non d’ordre public est déterminé (soit par le législateur lui-même, soit par la jurisprudence et la doctrine)</a:t>
            </a:r>
          </a:p>
          <a:p>
            <a:pPr defTabSz="795528">
              <a:spcAft>
                <a:spcPts val="600"/>
              </a:spcAft>
            </a:pPr>
            <a:r>
              <a:rPr lang="fr-FR" sz="2400" dirty="0"/>
              <a:t>	2. Règles dont le caractère ou non d’ordre public n’est pas/plus déterminé.</a:t>
            </a:r>
          </a:p>
          <a:p>
            <a:pPr defTabSz="795528">
              <a:spcAft>
                <a:spcPts val="600"/>
              </a:spcAft>
            </a:pPr>
            <a:endParaRPr lang="fr-FR" sz="2400" dirty="0"/>
          </a:p>
          <a:p>
            <a:pPr defTabSz="795528">
              <a:spcAft>
                <a:spcPts val="600"/>
              </a:spcAft>
            </a:pPr>
            <a:r>
              <a:rPr lang="fr-FR" sz="2400" dirty="0"/>
              <a:t>	</a:t>
            </a:r>
            <a:endParaRPr lang="fr-BE" sz="2400" dirty="0">
              <a:effectLst/>
            </a:endParaRPr>
          </a:p>
        </p:txBody>
      </p:sp>
    </p:spTree>
    <p:extLst>
      <p:ext uri="{BB962C8B-B14F-4D97-AF65-F5344CB8AC3E}">
        <p14:creationId xmlns:p14="http://schemas.microsoft.com/office/powerpoint/2010/main" val="573934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346842" y="1815081"/>
            <a:ext cx="11210159" cy="5078313"/>
          </a:xfrm>
          <a:prstGeom prst="rect">
            <a:avLst/>
          </a:prstGeom>
          <a:noFill/>
        </p:spPr>
        <p:txBody>
          <a:bodyPr wrap="square" rtlCol="0">
            <a:spAutoFit/>
          </a:bodyPr>
          <a:lstStyle/>
          <a:p>
            <a:r>
              <a:rPr lang="fr-FR" sz="2400" b="1" u="sng" dirty="0"/>
              <a:t>La règle </a:t>
            </a:r>
            <a:r>
              <a:rPr lang="fr-FR" sz="2400" dirty="0"/>
              <a:t>: les libéralités ne peuvent excéder la moitié de la masse de calcul visée à l’article 4.153 du Code civil, si le disposant laisse à son décès un ou plusieurs enfants ou des descendants de ceux-ci.</a:t>
            </a:r>
          </a:p>
          <a:p>
            <a:endParaRPr lang="fr-FR" sz="2400" dirty="0"/>
          </a:p>
          <a:p>
            <a:r>
              <a:rPr lang="fr-FR" sz="2400" dirty="0"/>
              <a:t>Place à l’autonomie de la volonté. La réserve est de moitié.</a:t>
            </a:r>
          </a:p>
          <a:p>
            <a:r>
              <a:rPr lang="fr-FR" sz="2400" dirty="0"/>
              <a:t>                            </a:t>
            </a:r>
          </a:p>
          <a:p>
            <a:r>
              <a:rPr lang="fr-FR" sz="2400" dirty="0"/>
              <a:t>		  non = à tout le moins impératif</a:t>
            </a:r>
          </a:p>
          <a:p>
            <a:endParaRPr lang="fr-FR" sz="2400" dirty="0"/>
          </a:p>
          <a:p>
            <a:r>
              <a:rPr lang="fr-FR" sz="2400" dirty="0"/>
              <a:t>                                                           nature de l’intérêt protégé ? </a:t>
            </a:r>
          </a:p>
          <a:p>
            <a:r>
              <a:rPr lang="fr-FR" sz="2400" dirty="0"/>
              <a:t>					- Législateur indécis</a:t>
            </a:r>
          </a:p>
          <a:p>
            <a:r>
              <a:rPr lang="fr-FR" sz="2400" dirty="0"/>
              <a:t>					- Doctrine partagée</a:t>
            </a:r>
          </a:p>
          <a:p>
            <a:r>
              <a:rPr lang="fr-FR" sz="2400" dirty="0"/>
              <a:t>					- Pas de décision récente de la Cour de cassation.</a:t>
            </a:r>
            <a:endParaRPr lang="fr-FR" dirty="0"/>
          </a:p>
          <a:p>
            <a:r>
              <a:rPr lang="fr-FR" dirty="0"/>
              <a:t>					</a:t>
            </a:r>
            <a:endParaRPr lang="fr-FR" sz="2000" dirty="0"/>
          </a:p>
          <a:p>
            <a:endParaRPr lang="fr-FR" dirty="0"/>
          </a:p>
        </p:txBody>
      </p:sp>
      <p:cxnSp>
        <p:nvCxnSpPr>
          <p:cNvPr id="4" name="Connecteur en angle 3">
            <a:extLst>
              <a:ext uri="{FF2B5EF4-FFF2-40B4-BE49-F238E27FC236}">
                <a16:creationId xmlns:a16="http://schemas.microsoft.com/office/drawing/2014/main" id="{880E0BBC-603A-63F8-B568-F2D3C31D0AC8}"/>
              </a:ext>
            </a:extLst>
          </p:cNvPr>
          <p:cNvCxnSpPr>
            <a:cxnSpLocks/>
          </p:cNvCxnSpPr>
          <p:nvPr/>
        </p:nvCxnSpPr>
        <p:spPr>
          <a:xfrm>
            <a:off x="1676400" y="3830681"/>
            <a:ext cx="508000" cy="385719"/>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1" name="Connecteur en angle 10">
            <a:extLst>
              <a:ext uri="{FF2B5EF4-FFF2-40B4-BE49-F238E27FC236}">
                <a16:creationId xmlns:a16="http://schemas.microsoft.com/office/drawing/2014/main" id="{E90866CE-9365-231C-BF11-9C5FABE999F6}"/>
              </a:ext>
            </a:extLst>
          </p:cNvPr>
          <p:cNvCxnSpPr>
            <a:cxnSpLocks/>
          </p:cNvCxnSpPr>
          <p:nvPr/>
        </p:nvCxnSpPr>
        <p:spPr>
          <a:xfrm>
            <a:off x="3860390" y="4567281"/>
            <a:ext cx="508000" cy="385719"/>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66815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346842" y="1815081"/>
            <a:ext cx="11210159" cy="4647426"/>
          </a:xfrm>
          <a:prstGeom prst="rect">
            <a:avLst/>
          </a:prstGeom>
          <a:noFill/>
        </p:spPr>
        <p:txBody>
          <a:bodyPr wrap="square" rtlCol="0">
            <a:spAutoFit/>
          </a:bodyPr>
          <a:lstStyle/>
          <a:p>
            <a:r>
              <a:rPr lang="fr-FR" sz="3200" b="1" dirty="0">
                <a:ln w="22225">
                  <a:solidFill>
                    <a:schemeClr val="accent2"/>
                  </a:solidFill>
                  <a:prstDash val="solid"/>
                </a:ln>
                <a:solidFill>
                  <a:schemeClr val="accent2">
                    <a:lumMod val="40000"/>
                    <a:lumOff val="60000"/>
                  </a:schemeClr>
                </a:solidFill>
              </a:rPr>
              <a:t>« Grand angle » sur la nature de l’intérêt protégé ? </a:t>
            </a:r>
          </a:p>
          <a:p>
            <a:r>
              <a:rPr lang="fr-FR" sz="2400" dirty="0"/>
              <a:t>	</a:t>
            </a:r>
            <a:r>
              <a:rPr lang="fr-FR" sz="3200" b="1" dirty="0">
                <a:ln w="22225">
                  <a:solidFill>
                    <a:schemeClr val="accent2"/>
                  </a:solidFill>
                  <a:prstDash val="solid"/>
                </a:ln>
                <a:solidFill>
                  <a:schemeClr val="accent2">
                    <a:lumMod val="40000"/>
                    <a:lumOff val="60000"/>
                  </a:schemeClr>
                </a:solidFill>
              </a:rPr>
              <a:t>- Législateur indécis : </a:t>
            </a:r>
          </a:p>
          <a:p>
            <a:r>
              <a:rPr lang="fr-FR" sz="2400" dirty="0"/>
              <a:t>« importance de l’institution de la réserve héréditaire (qui relève, </a:t>
            </a:r>
            <a:r>
              <a:rPr lang="fr-FR" sz="2400" b="1" dirty="0"/>
              <a:t>sinon de l’ordre public, à tout le moins du droit impératif</a:t>
            </a:r>
            <a:r>
              <a:rPr lang="fr-FR" sz="2400" dirty="0"/>
              <a:t>) »</a:t>
            </a:r>
          </a:p>
          <a:p>
            <a:r>
              <a:rPr lang="fr-FR" sz="2400" dirty="0"/>
              <a:t>« La réserve héréditaire est une part de la succession que la loi </a:t>
            </a:r>
            <a:r>
              <a:rPr lang="fr-FR" sz="2400" b="1" dirty="0"/>
              <a:t>protège au bénéfice de certains héritiers.</a:t>
            </a:r>
            <a:r>
              <a:rPr lang="fr-FR" sz="2400" dirty="0"/>
              <a:t> »</a:t>
            </a:r>
          </a:p>
          <a:p>
            <a:r>
              <a:rPr lang="fr-FR" sz="2400" dirty="0"/>
              <a:t>« l’institution de la réserve (…) doit demeurer dans sa </a:t>
            </a:r>
            <a:r>
              <a:rPr lang="fr-FR" sz="2400" b="1" dirty="0"/>
              <a:t>fonction de solidarité familiale</a:t>
            </a:r>
            <a:r>
              <a:rPr lang="fr-FR" sz="2400" dirty="0"/>
              <a:t>, plus que dans l’esprit de la conservation du patrimoine familial lui-même. »</a:t>
            </a:r>
          </a:p>
          <a:p>
            <a:endParaRPr lang="fr-FR" sz="2400" dirty="0"/>
          </a:p>
          <a:p>
            <a:r>
              <a:rPr lang="fr-FR" sz="2400" dirty="0"/>
              <a:t>	- </a:t>
            </a:r>
            <a:r>
              <a:rPr lang="fr-FR" sz="3200" b="1" dirty="0">
                <a:ln w="22225">
                  <a:solidFill>
                    <a:schemeClr val="accent2"/>
                  </a:solidFill>
                  <a:prstDash val="solid"/>
                </a:ln>
                <a:solidFill>
                  <a:schemeClr val="accent2">
                    <a:lumMod val="40000"/>
                    <a:lumOff val="60000"/>
                  </a:schemeClr>
                </a:solidFill>
              </a:rPr>
              <a:t>Doctrine partagée</a:t>
            </a:r>
          </a:p>
          <a:p>
            <a:r>
              <a:rPr lang="fr-FR" sz="2400" dirty="0"/>
              <a:t>	</a:t>
            </a:r>
            <a:r>
              <a:rPr lang="fr-FR" sz="3200" b="1" dirty="0">
                <a:ln w="22225">
                  <a:solidFill>
                    <a:schemeClr val="accent2"/>
                  </a:solidFill>
                  <a:prstDash val="solid"/>
                </a:ln>
                <a:solidFill>
                  <a:schemeClr val="accent2">
                    <a:lumMod val="40000"/>
                    <a:lumOff val="60000"/>
                  </a:schemeClr>
                </a:solidFill>
              </a:rPr>
              <a:t>- Pas de décision récente de la Cour de cassation.</a:t>
            </a:r>
          </a:p>
        </p:txBody>
      </p:sp>
    </p:spTree>
    <p:extLst>
      <p:ext uri="{BB962C8B-B14F-4D97-AF65-F5344CB8AC3E}">
        <p14:creationId xmlns:p14="http://schemas.microsoft.com/office/powerpoint/2010/main" val="3204926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259830" y="1483471"/>
            <a:ext cx="11672340" cy="5139869"/>
          </a:xfrm>
          <a:prstGeom prst="rect">
            <a:avLst/>
          </a:prstGeom>
          <a:noFill/>
        </p:spPr>
        <p:txBody>
          <a:bodyPr wrap="square" rtlCol="0">
            <a:spAutoFit/>
          </a:bodyPr>
          <a:lstStyle/>
          <a:p>
            <a:r>
              <a:rPr lang="fr-FR" sz="3200" b="1" dirty="0">
                <a:ln w="22225">
                  <a:solidFill>
                    <a:schemeClr val="accent2"/>
                  </a:solidFill>
                  <a:prstDash val="solid"/>
                </a:ln>
                <a:solidFill>
                  <a:schemeClr val="accent2">
                    <a:lumMod val="40000"/>
                    <a:lumOff val="60000"/>
                  </a:schemeClr>
                </a:solidFill>
              </a:rPr>
              <a:t>« Grand angle » sur la nature de l’intérêt protégé ?  </a:t>
            </a:r>
          </a:p>
          <a:p>
            <a:r>
              <a:rPr lang="fr-FR" sz="3200" b="1" dirty="0">
                <a:ln w="22225">
                  <a:solidFill>
                    <a:schemeClr val="accent2"/>
                  </a:solidFill>
                  <a:prstDash val="solid"/>
                </a:ln>
                <a:solidFill>
                  <a:schemeClr val="accent2">
                    <a:lumMod val="40000"/>
                    <a:lumOff val="60000"/>
                  </a:schemeClr>
                </a:solidFill>
              </a:rPr>
              <a:t>	- Doctrine partagée</a:t>
            </a:r>
          </a:p>
          <a:p>
            <a:pPr algn="just"/>
            <a:r>
              <a:rPr lang="fr-FR" sz="2400" dirty="0"/>
              <a:t>	Certains montrent la même hésitation que le législateur et la considère comme « à tout le moins impérative, peut-être d’ordre public »</a:t>
            </a:r>
          </a:p>
          <a:p>
            <a:pPr algn="just"/>
            <a:r>
              <a:rPr lang="fr-FR" sz="2400" dirty="0"/>
              <a:t>	D’autres, la majorité, considèrent aujourd’hui qu’elle est impérative parce qu’elle protège des intérêts privés.</a:t>
            </a:r>
          </a:p>
          <a:p>
            <a:pPr algn="just"/>
            <a:r>
              <a:rPr lang="fr-FR" sz="2400" dirty="0"/>
              <a:t>	Pourtant … </a:t>
            </a:r>
            <a:r>
              <a:rPr lang="fr-FR" sz="2400" dirty="0">
                <a:effectLst/>
                <a:ea typeface="MS Mincho" panose="02020609040205080304" pitchFamily="49" charset="-128"/>
              </a:rPr>
              <a:t>« les justifications de la réserve n’ont rien perdu de leur force. </a:t>
            </a:r>
            <a:r>
              <a:rPr lang="fr-FR" sz="2400" dirty="0">
                <a:effectLst/>
                <a:ea typeface="MS Mincho" panose="02020609040205080304" pitchFamily="49" charset="-128"/>
                <a:cs typeface="Times New Roman" panose="02020603050405020304" pitchFamily="18" charset="0"/>
                <a:sym typeface="Symbol" pitchFamily="2" charset="2"/>
              </a:rPr>
              <a:t></a:t>
            </a:r>
            <a:r>
              <a:rPr lang="fr-FR" sz="2400" dirty="0">
                <a:effectLst/>
                <a:ea typeface="MS Mincho" panose="02020609040205080304" pitchFamily="49" charset="-128"/>
              </a:rPr>
              <a:t>…</a:t>
            </a:r>
            <a:r>
              <a:rPr lang="fr-FR" sz="2400" dirty="0">
                <a:effectLst/>
                <a:ea typeface="MS Mincho" panose="02020609040205080304" pitchFamily="49" charset="-128"/>
                <a:cs typeface="Times New Roman" panose="02020603050405020304" pitchFamily="18" charset="0"/>
                <a:sym typeface="Symbol" pitchFamily="2" charset="2"/>
              </a:rPr>
              <a:t></a:t>
            </a:r>
            <a:r>
              <a:rPr lang="fr-FR" sz="2400" dirty="0">
                <a:effectLst/>
                <a:ea typeface="MS Mincho" panose="02020609040205080304" pitchFamily="49" charset="-128"/>
              </a:rPr>
              <a:t> D’abord, la réserve est le reflet de la solidarité familiale : le passage obligé des biens aux descendants et au conjoint conforte le lien du lignage et du ménage. Ensuite, la réserve garantit un minimum d’égalité entre les enfants : elle empêche que tout ne revienne à l’aîné, au garçon ou au légitime. Enfin, la réserve protège les libertés individuelles de l’héritier : elle garde l’enfant d’une exhérédation fulminée par un parent qu’indisposent son mariage, son mode de vie, ses choix religieux ou ses options politiques »</a:t>
            </a:r>
            <a:r>
              <a:rPr lang="fr-BE" sz="2400" dirty="0">
                <a:effectLst/>
              </a:rPr>
              <a:t> </a:t>
            </a:r>
            <a:endParaRPr lang="fr-FR" sz="2400" dirty="0"/>
          </a:p>
        </p:txBody>
      </p:sp>
    </p:spTree>
    <p:extLst>
      <p:ext uri="{BB962C8B-B14F-4D97-AF65-F5344CB8AC3E}">
        <p14:creationId xmlns:p14="http://schemas.microsoft.com/office/powerpoint/2010/main" val="1812508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346842" y="1815081"/>
            <a:ext cx="11210159" cy="4893647"/>
          </a:xfrm>
          <a:prstGeom prst="rect">
            <a:avLst/>
          </a:prstGeom>
          <a:noFill/>
        </p:spPr>
        <p:txBody>
          <a:bodyPr wrap="square" rtlCol="0">
            <a:spAutoFit/>
          </a:bodyPr>
          <a:lstStyle/>
          <a:p>
            <a:r>
              <a:rPr lang="fr-FR" sz="3200" b="1" dirty="0">
                <a:ln w="22225">
                  <a:solidFill>
                    <a:schemeClr val="accent2"/>
                  </a:solidFill>
                  <a:prstDash val="solid"/>
                </a:ln>
                <a:solidFill>
                  <a:schemeClr val="accent2">
                    <a:lumMod val="40000"/>
                    <a:lumOff val="60000"/>
                  </a:schemeClr>
                </a:solidFill>
              </a:rPr>
              <a:t>« Grand angle » sur la nature de l’intérêt protégé ? </a:t>
            </a:r>
          </a:p>
          <a:p>
            <a:r>
              <a:rPr lang="fr-FR" sz="2400" dirty="0"/>
              <a:t>	</a:t>
            </a:r>
            <a:r>
              <a:rPr lang="fr-FR" sz="3200" b="1" dirty="0">
                <a:ln w="22225">
                  <a:solidFill>
                    <a:schemeClr val="accent2"/>
                  </a:solidFill>
                  <a:prstDash val="solid"/>
                </a:ln>
                <a:solidFill>
                  <a:schemeClr val="accent2">
                    <a:lumMod val="40000"/>
                    <a:lumOff val="60000"/>
                  </a:schemeClr>
                </a:solidFill>
              </a:rPr>
              <a:t>- Pas de décision récente de la Cour de cassation.</a:t>
            </a:r>
          </a:p>
          <a:p>
            <a:endParaRPr lang="fr-BE" sz="2400" dirty="0">
              <a:effectLst/>
              <a:ea typeface="MS Mincho" panose="02020609040205080304" pitchFamily="49" charset="-128"/>
            </a:endParaRPr>
          </a:p>
          <a:p>
            <a:pPr algn="just"/>
            <a:r>
              <a:rPr lang="fr-BE" sz="2400" dirty="0">
                <a:effectLst/>
                <a:ea typeface="MS Mincho" panose="02020609040205080304" pitchFamily="49" charset="-128"/>
              </a:rPr>
              <a:t>Cass, 8 mars 1934, </a:t>
            </a:r>
            <a:r>
              <a:rPr lang="fr-BE" sz="2400" i="1" dirty="0">
                <a:effectLst/>
                <a:ea typeface="MS Mincho" panose="02020609040205080304" pitchFamily="49" charset="-128"/>
              </a:rPr>
              <a:t>Pas.</a:t>
            </a:r>
            <a:r>
              <a:rPr lang="fr-BE" sz="2400" dirty="0">
                <a:effectLst/>
                <a:ea typeface="MS Mincho" panose="02020609040205080304" pitchFamily="49" charset="-128"/>
              </a:rPr>
              <a:t>, I, p. 211 conclut au caractère d’ordre public de la réserve.</a:t>
            </a:r>
          </a:p>
          <a:p>
            <a:endParaRPr lang="fr-BE" sz="2400" dirty="0">
              <a:ea typeface="MS Mincho" panose="02020609040205080304" pitchFamily="49" charset="-128"/>
            </a:endParaRPr>
          </a:p>
          <a:p>
            <a:pPr algn="just"/>
            <a:r>
              <a:rPr lang="fr-BE" sz="2400" b="0" i="0" u="none" strike="noStrike" dirty="0">
                <a:solidFill>
                  <a:srgbClr val="000000"/>
                </a:solidFill>
                <a:effectLst/>
                <a:latin typeface="Subscripts Sans"/>
              </a:rPr>
              <a:t>Cour d'appel de Liège (1re chambre), 25/04/1955, </a:t>
            </a:r>
            <a:r>
              <a:rPr lang="fr-BE" sz="2400" b="0" i="1" u="none" strike="noStrike" dirty="0" err="1">
                <a:solidFill>
                  <a:srgbClr val="000000"/>
                </a:solidFill>
                <a:effectLst/>
                <a:latin typeface="Subscripts Sans"/>
              </a:rPr>
              <a:t>Rev</a:t>
            </a:r>
            <a:r>
              <a:rPr lang="fr-BE" sz="2400" b="0" i="1" u="none" strike="noStrike" dirty="0">
                <a:solidFill>
                  <a:srgbClr val="000000"/>
                </a:solidFill>
                <a:effectLst/>
                <a:latin typeface="Subscripts Sans"/>
              </a:rPr>
              <a:t>. not.</a:t>
            </a:r>
            <a:r>
              <a:rPr lang="fr-BE" sz="2400" b="0" i="0" u="none" strike="noStrike" dirty="0">
                <a:solidFill>
                  <a:srgbClr val="000000"/>
                </a:solidFill>
                <a:effectLst/>
                <a:latin typeface="Subscripts Sans"/>
              </a:rPr>
              <a:t>, 2016/7, n° 3109, p. 560-563 : « La réserve n’est plus une institution touchant à l’organisation sociale et à l’ordre des familles, mais au bénéfice pécuniaire auquel les réservataires peuvent renoncer. Elle ne relève pas de l’ordre public international, et une loi étrangère qui en limite l’exercice dans le temps ne méconnai</a:t>
            </a:r>
            <a:r>
              <a:rPr lang="fr-BE" sz="2400" dirty="0">
                <a:solidFill>
                  <a:srgbClr val="000000"/>
                </a:solidFill>
                <a:latin typeface="Subscripts Sans"/>
              </a:rPr>
              <a:t>t </a:t>
            </a:r>
            <a:r>
              <a:rPr lang="fr-BE" sz="2400" i="1" dirty="0">
                <a:solidFill>
                  <a:srgbClr val="000000"/>
                </a:solidFill>
                <a:latin typeface="Subscripts Sans"/>
              </a:rPr>
              <a:t>a fortiori </a:t>
            </a:r>
            <a:r>
              <a:rPr lang="fr-BE" sz="2400" dirty="0">
                <a:solidFill>
                  <a:srgbClr val="000000"/>
                </a:solidFill>
                <a:latin typeface="Subscripts Sans"/>
              </a:rPr>
              <a:t>pas cet ordre public. »</a:t>
            </a:r>
            <a:endParaRPr lang="fr-FR" sz="2400" dirty="0"/>
          </a:p>
          <a:p>
            <a:endParaRPr lang="fr-FR" sz="2400" dirty="0"/>
          </a:p>
          <a:p>
            <a:endParaRPr lang="fr-FR" sz="32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7115956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346842" y="1815081"/>
            <a:ext cx="11210159" cy="4770537"/>
          </a:xfrm>
          <a:prstGeom prst="rect">
            <a:avLst/>
          </a:prstGeom>
          <a:noFill/>
        </p:spPr>
        <p:txBody>
          <a:bodyPr wrap="square" rtlCol="0">
            <a:spAutoFit/>
          </a:bodyPr>
          <a:lstStyle/>
          <a:p>
            <a:r>
              <a:rPr lang="fr-FR" sz="3200" b="1" dirty="0">
                <a:ln w="22225">
                  <a:solidFill>
                    <a:schemeClr val="accent2"/>
                  </a:solidFill>
                  <a:prstDash val="solid"/>
                </a:ln>
                <a:solidFill>
                  <a:schemeClr val="accent2">
                    <a:lumMod val="40000"/>
                    <a:lumOff val="60000"/>
                  </a:schemeClr>
                </a:solidFill>
              </a:rPr>
              <a:t>	Intérêt protégé : </a:t>
            </a:r>
            <a:r>
              <a:rPr lang="fr-FR" sz="3200" b="1" dirty="0">
                <a:ln w="22225">
                  <a:solidFill>
                    <a:schemeClr val="accent2"/>
                  </a:solidFill>
                  <a:prstDash val="solid"/>
                </a:ln>
                <a:solidFill>
                  <a:srgbClr val="FF82DF"/>
                </a:solidFill>
              </a:rPr>
              <a:t>assurément mixte</a:t>
            </a:r>
          </a:p>
          <a:p>
            <a:r>
              <a:rPr lang="fr-FR" sz="2400" dirty="0"/>
              <a:t>						</a:t>
            </a:r>
          </a:p>
          <a:p>
            <a:r>
              <a:rPr lang="fr-BE" sz="2400" dirty="0">
                <a:effectLst/>
                <a:ea typeface="MS Mincho" panose="02020609040205080304" pitchFamily="49" charset="-128"/>
              </a:rPr>
              <a:t>                                                                                 </a:t>
            </a:r>
            <a:r>
              <a:rPr lang="fr-BE" sz="2400" dirty="0">
                <a:solidFill>
                  <a:srgbClr val="FF82DF"/>
                </a:solidFill>
                <a:effectLst/>
                <a:ea typeface="MS Mincho" panose="02020609040205080304" pitchFamily="49" charset="-128"/>
              </a:rPr>
              <a:t>objet « principal » ? Controverse assurée…</a:t>
            </a:r>
          </a:p>
          <a:p>
            <a:pPr algn="just"/>
            <a:endParaRPr lang="fr-BE" sz="2400" dirty="0">
              <a:effectLst/>
              <a:ea typeface="MS Mincho" panose="02020609040205080304" pitchFamily="49" charset="-128"/>
            </a:endParaRPr>
          </a:p>
          <a:p>
            <a:r>
              <a:rPr lang="fr-FR" sz="2400" dirty="0"/>
              <a:t>	</a:t>
            </a:r>
          </a:p>
          <a:p>
            <a:r>
              <a:rPr lang="fr-FR" sz="3200" b="1" dirty="0">
                <a:ln w="22225">
                  <a:solidFill>
                    <a:schemeClr val="accent2"/>
                  </a:solidFill>
                  <a:prstDash val="solid"/>
                </a:ln>
                <a:solidFill>
                  <a:schemeClr val="accent2">
                    <a:lumMod val="40000"/>
                    <a:lumOff val="60000"/>
                  </a:schemeClr>
                </a:solidFill>
              </a:rPr>
              <a:t>	Tendance actuelle : </a:t>
            </a:r>
            <a:r>
              <a:rPr lang="fr-FR" sz="2400" dirty="0">
                <a:solidFill>
                  <a:srgbClr val="000000"/>
                </a:solidFill>
                <a:latin typeface="Subscripts Sans"/>
              </a:rPr>
              <a:t>caractère impératif</a:t>
            </a:r>
          </a:p>
          <a:p>
            <a:endParaRPr lang="fr-FR" sz="2400" dirty="0">
              <a:solidFill>
                <a:srgbClr val="000000"/>
              </a:solidFill>
              <a:latin typeface="Subscripts Sans"/>
            </a:endParaRPr>
          </a:p>
          <a:p>
            <a:r>
              <a:rPr lang="fr-FR" sz="2400" dirty="0">
                <a:solidFill>
                  <a:srgbClr val="000000"/>
                </a:solidFill>
                <a:latin typeface="Subscripts Sans"/>
              </a:rPr>
              <a:t>                                                                                    </a:t>
            </a:r>
            <a:r>
              <a:rPr lang="fr-FR" sz="2400" b="1" strike="sngStrike" dirty="0">
                <a:solidFill>
                  <a:srgbClr val="7030A0"/>
                </a:solidFill>
                <a:latin typeface="Subscripts Sans"/>
              </a:rPr>
              <a:t>OPI</a:t>
            </a:r>
          </a:p>
          <a:p>
            <a:r>
              <a:rPr lang="fr-FR" sz="2400" dirty="0">
                <a:solidFill>
                  <a:srgbClr val="000000"/>
                </a:solidFill>
                <a:latin typeface="Subscripts Sans"/>
              </a:rPr>
              <a:t>                             </a:t>
            </a:r>
            <a:r>
              <a:rPr lang="fr-FR" sz="2400" b="1" dirty="0">
                <a:solidFill>
                  <a:srgbClr val="7030A0"/>
                </a:solidFill>
                <a:latin typeface="Subscripts Sans"/>
              </a:rPr>
              <a:t>Pas si sûr…</a:t>
            </a:r>
          </a:p>
          <a:p>
            <a:r>
              <a:rPr lang="fr-FR" sz="2400" dirty="0">
                <a:solidFill>
                  <a:srgbClr val="000000"/>
                </a:solidFill>
                <a:latin typeface="Subscripts Sans"/>
              </a:rPr>
              <a:t>	Jusqu’au décès du 17/08/2015 : application de l’article 79 du </a:t>
            </a:r>
            <a:r>
              <a:rPr lang="fr-FR" sz="2400" dirty="0" err="1">
                <a:solidFill>
                  <a:srgbClr val="000000"/>
                </a:solidFill>
                <a:latin typeface="Subscripts Sans"/>
              </a:rPr>
              <a:t>Codip</a:t>
            </a:r>
            <a:r>
              <a:rPr lang="fr-FR" sz="2400" dirty="0">
                <a:solidFill>
                  <a:srgbClr val="000000"/>
                </a:solidFill>
                <a:latin typeface="Subscripts Sans"/>
              </a:rPr>
              <a:t> = Balise ou limite à l’autonomie de la volonté.</a:t>
            </a:r>
          </a:p>
          <a:p>
            <a:r>
              <a:rPr lang="fr-FR" sz="2400" dirty="0">
                <a:solidFill>
                  <a:srgbClr val="000000"/>
                </a:solidFill>
                <a:latin typeface="Subscripts Sans"/>
              </a:rPr>
              <a:t>	Depuis le 17/08/2015 : application de l’article 35 du Règlement 650/2012.</a:t>
            </a:r>
          </a:p>
        </p:txBody>
      </p:sp>
      <p:cxnSp>
        <p:nvCxnSpPr>
          <p:cNvPr id="4" name="Connecteur en angle 3">
            <a:extLst>
              <a:ext uri="{FF2B5EF4-FFF2-40B4-BE49-F238E27FC236}">
                <a16:creationId xmlns:a16="http://schemas.microsoft.com/office/drawing/2014/main" id="{2ACA8B53-0878-4DE9-3ECC-AB62F75E2760}"/>
              </a:ext>
            </a:extLst>
          </p:cNvPr>
          <p:cNvCxnSpPr>
            <a:cxnSpLocks/>
          </p:cNvCxnSpPr>
          <p:nvPr/>
        </p:nvCxnSpPr>
        <p:spPr>
          <a:xfrm>
            <a:off x="5231990" y="2424156"/>
            <a:ext cx="542277" cy="471444"/>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Connecteur en angle 6">
            <a:extLst>
              <a:ext uri="{FF2B5EF4-FFF2-40B4-BE49-F238E27FC236}">
                <a16:creationId xmlns:a16="http://schemas.microsoft.com/office/drawing/2014/main" id="{93E69504-62CB-0BF8-7AA6-5600A1035459}"/>
              </a:ext>
            </a:extLst>
          </p:cNvPr>
          <p:cNvCxnSpPr>
            <a:cxnSpLocks/>
          </p:cNvCxnSpPr>
          <p:nvPr/>
        </p:nvCxnSpPr>
        <p:spPr>
          <a:xfrm>
            <a:off x="5409644" y="4388423"/>
            <a:ext cx="542277" cy="471444"/>
          </a:xfrm>
          <a:prstGeom prst="bentConnector3">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7682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11585328" cy="4793797"/>
          </a:xfrm>
          <a:prstGeom prst="rect">
            <a:avLst/>
          </a:prstGeom>
        </p:spPr>
        <p:txBody>
          <a:bodyPr/>
          <a:lstStyle/>
          <a:p>
            <a:pPr defTabSz="795528">
              <a:spcAft>
                <a:spcPts val="600"/>
              </a:spcAft>
            </a:pPr>
            <a:endParaRPr lang="fr-FR" sz="1566" kern="1200" dirty="0">
              <a:solidFill>
                <a:schemeClr val="tx1"/>
              </a:solidFill>
              <a:latin typeface="+mn-lt"/>
              <a:ea typeface="+mn-ea"/>
              <a:cs typeface="+mn-cs"/>
            </a:endParaRPr>
          </a:p>
        </p:txBody>
      </p:sp>
      <p:sp>
        <p:nvSpPr>
          <p:cNvPr id="3" name="ZoneTexte 2">
            <a:extLst>
              <a:ext uri="{FF2B5EF4-FFF2-40B4-BE49-F238E27FC236}">
                <a16:creationId xmlns:a16="http://schemas.microsoft.com/office/drawing/2014/main" id="{D14BD6DA-48F5-0E23-A2EF-78003B46118B}"/>
              </a:ext>
            </a:extLst>
          </p:cNvPr>
          <p:cNvSpPr txBox="1"/>
          <p:nvPr/>
        </p:nvSpPr>
        <p:spPr>
          <a:xfrm>
            <a:off x="346842" y="1630869"/>
            <a:ext cx="11585328" cy="5324535"/>
          </a:xfrm>
          <a:prstGeom prst="rect">
            <a:avLst/>
          </a:prstGeom>
          <a:noFill/>
        </p:spPr>
        <p:txBody>
          <a:bodyPr wrap="square" rtlCol="0">
            <a:spAutoFit/>
          </a:bodyPr>
          <a:lstStyle/>
          <a:p>
            <a:r>
              <a:rPr lang="fr-FR" sz="3200" b="1" dirty="0">
                <a:ln w="22225">
                  <a:solidFill>
                    <a:schemeClr val="accent2"/>
                  </a:solidFill>
                  <a:prstDash val="solid"/>
                </a:ln>
                <a:solidFill>
                  <a:schemeClr val="accent2">
                    <a:lumMod val="40000"/>
                    <a:lumOff val="60000"/>
                  </a:schemeClr>
                </a:solidFill>
              </a:rPr>
              <a:t>		</a:t>
            </a:r>
            <a:r>
              <a:rPr lang="fr-FR" sz="3200" dirty="0">
                <a:solidFill>
                  <a:srgbClr val="000000"/>
                </a:solidFill>
                <a:latin typeface="Subscripts Sans"/>
              </a:rPr>
              <a:t>                             </a:t>
            </a:r>
            <a:r>
              <a:rPr lang="fr-FR" sz="3200" b="1" dirty="0">
                <a:solidFill>
                  <a:srgbClr val="7030A0"/>
                </a:solidFill>
                <a:latin typeface="Subscripts Sans"/>
              </a:rPr>
              <a:t>Pas si sûr…</a:t>
            </a:r>
          </a:p>
          <a:p>
            <a:endParaRPr lang="fr-FR" sz="1000" dirty="0">
              <a:solidFill>
                <a:srgbClr val="000000"/>
              </a:solidFill>
              <a:latin typeface="Subscripts Sans"/>
            </a:endParaRPr>
          </a:p>
          <a:p>
            <a:r>
              <a:rPr lang="fr-BE" sz="2400" b="1" i="0" u="none" strike="noStrike" dirty="0">
                <a:solidFill>
                  <a:srgbClr val="000000"/>
                </a:solidFill>
                <a:effectLst/>
                <a:latin typeface="Subscripts Sans"/>
              </a:rPr>
              <a:t>Cass. </a:t>
            </a:r>
            <a:r>
              <a:rPr lang="fr-BE" sz="2400" b="1" i="0" u="none" strike="noStrike" dirty="0" err="1">
                <a:solidFill>
                  <a:srgbClr val="000000"/>
                </a:solidFill>
                <a:effectLst/>
                <a:latin typeface="Subscripts Sans"/>
              </a:rPr>
              <a:t>fr.</a:t>
            </a:r>
            <a:r>
              <a:rPr lang="fr-BE" sz="2400" b="1" i="0" u="none" strike="noStrike" dirty="0">
                <a:solidFill>
                  <a:srgbClr val="000000"/>
                </a:solidFill>
                <a:effectLst/>
                <a:latin typeface="Subscripts Sans"/>
              </a:rPr>
              <a:t> (1re ch. civ.), 27 septembre 2017, Arrêts n° 1004 et n° 1005, </a:t>
            </a:r>
            <a:r>
              <a:rPr lang="fr-BE" sz="2400" b="1" i="1" u="none" strike="noStrike" dirty="0" err="1">
                <a:solidFill>
                  <a:srgbClr val="000000"/>
                </a:solidFill>
                <a:effectLst/>
                <a:latin typeface="Subscripts Sans"/>
              </a:rPr>
              <a:t>Rev</a:t>
            </a:r>
            <a:r>
              <a:rPr lang="fr-BE" sz="2400" b="1" i="1" u="none" strike="noStrike" dirty="0">
                <a:solidFill>
                  <a:srgbClr val="000000"/>
                </a:solidFill>
                <a:effectLst/>
                <a:latin typeface="Subscripts Sans"/>
              </a:rPr>
              <a:t>. not.</a:t>
            </a:r>
            <a:r>
              <a:rPr lang="fr-BE" sz="2400" b="1" i="0" u="none" strike="noStrike" dirty="0">
                <a:solidFill>
                  <a:srgbClr val="000000"/>
                </a:solidFill>
                <a:effectLst/>
                <a:latin typeface="Subscripts Sans"/>
              </a:rPr>
              <a:t>, 2017/10, n° 3123, p. 772-780 : </a:t>
            </a:r>
          </a:p>
          <a:p>
            <a:endParaRPr lang="fr-BE" sz="1000" dirty="0">
              <a:solidFill>
                <a:srgbClr val="000000"/>
              </a:solidFill>
              <a:latin typeface="Subscripts Sans"/>
            </a:endParaRPr>
          </a:p>
          <a:p>
            <a:pPr algn="just"/>
            <a:r>
              <a:rPr lang="fr-FR" sz="2400" dirty="0">
                <a:solidFill>
                  <a:srgbClr val="000000"/>
                </a:solidFill>
              </a:rPr>
              <a:t>« Attendu que la réserve </a:t>
            </a:r>
            <a:r>
              <a:rPr lang="fr-FR" sz="2400" dirty="0" err="1">
                <a:effectLst/>
              </a:rPr>
              <a:t>héréditaire</a:t>
            </a:r>
            <a:r>
              <a:rPr lang="fr-FR" sz="2400" dirty="0">
                <a:effectLst/>
              </a:rPr>
              <a:t>, qui garantit la </a:t>
            </a:r>
            <a:r>
              <a:rPr lang="fr-FR" sz="2400" dirty="0" err="1">
                <a:effectLst/>
              </a:rPr>
              <a:t>cohésion</a:t>
            </a:r>
            <a:r>
              <a:rPr lang="fr-FR" sz="2400" dirty="0">
                <a:effectLst/>
              </a:rPr>
              <a:t> familiale et le principe d’</a:t>
            </a:r>
            <a:r>
              <a:rPr lang="fr-FR" sz="2400" dirty="0" err="1">
                <a:effectLst/>
              </a:rPr>
              <a:t>égalite</a:t>
            </a:r>
            <a:r>
              <a:rPr lang="fr-FR" sz="2400" dirty="0">
                <a:effectLst/>
              </a:rPr>
              <a:t>́ entre les </a:t>
            </a:r>
            <a:r>
              <a:rPr lang="fr-FR" sz="2400" dirty="0" err="1">
                <a:effectLst/>
              </a:rPr>
              <a:t>héritiers</a:t>
            </a:r>
            <a:r>
              <a:rPr lang="fr-FR" sz="2400" dirty="0">
                <a:effectLst/>
              </a:rPr>
              <a:t> du </a:t>
            </a:r>
            <a:r>
              <a:rPr lang="fr-FR" sz="2400" i="1" dirty="0">
                <a:effectLst/>
              </a:rPr>
              <a:t>de cujus</a:t>
            </a:r>
            <a:r>
              <a:rPr lang="fr-FR" sz="2400" dirty="0">
                <a:effectLst/>
              </a:rPr>
              <a:t>, en lui interdisant d’</a:t>
            </a:r>
            <a:r>
              <a:rPr lang="fr-FR" sz="2400" dirty="0" err="1">
                <a:effectLst/>
              </a:rPr>
              <a:t>exhéréder</a:t>
            </a:r>
            <a:r>
              <a:rPr lang="fr-FR" sz="2400" dirty="0">
                <a:effectLst/>
              </a:rPr>
              <a:t> ses enfants ou seulement une partie d’entre eux, doit </a:t>
            </a:r>
            <a:r>
              <a:rPr lang="fr-FR" sz="2400" dirty="0" err="1">
                <a:effectLst/>
              </a:rPr>
              <a:t>être</a:t>
            </a:r>
            <a:r>
              <a:rPr lang="fr-FR" sz="2400" dirty="0">
                <a:effectLst/>
              </a:rPr>
              <a:t> </a:t>
            </a:r>
            <a:r>
              <a:rPr lang="fr-FR" sz="2400" dirty="0" err="1">
                <a:effectLst/>
              </a:rPr>
              <a:t>considérée</a:t>
            </a:r>
            <a:r>
              <a:rPr lang="fr-FR" sz="2400" dirty="0">
                <a:effectLst/>
              </a:rPr>
              <a:t> comme un principe essentiel du droit </a:t>
            </a:r>
            <a:r>
              <a:rPr lang="fr-FR" sz="2400" dirty="0" err="1">
                <a:effectLst/>
              </a:rPr>
              <a:t>français</a:t>
            </a:r>
            <a:r>
              <a:rPr lang="fr-FR" sz="2400" dirty="0">
                <a:effectLst/>
              </a:rPr>
              <a:t>, relevant de la conception </a:t>
            </a:r>
            <a:r>
              <a:rPr lang="fr-FR" sz="2400" dirty="0" err="1">
                <a:effectLst/>
              </a:rPr>
              <a:t>française</a:t>
            </a:r>
            <a:r>
              <a:rPr lang="fr-FR" sz="2400" dirty="0">
                <a:effectLst/>
              </a:rPr>
              <a:t> de l’ordre public international ; (…) </a:t>
            </a:r>
            <a:endParaRPr lang="fr-FR" sz="2400" dirty="0"/>
          </a:p>
          <a:p>
            <a:pPr algn="just"/>
            <a:r>
              <a:rPr lang="fr-FR" sz="2400" dirty="0">
                <a:effectLst/>
              </a:rPr>
              <a:t>Mais attendu qu’une loi </a:t>
            </a:r>
            <a:r>
              <a:rPr lang="fr-FR" sz="2400" dirty="0" err="1">
                <a:effectLst/>
              </a:rPr>
              <a:t>étrangère</a:t>
            </a:r>
            <a:r>
              <a:rPr lang="fr-FR" sz="2400" dirty="0">
                <a:effectLst/>
              </a:rPr>
              <a:t> </a:t>
            </a:r>
            <a:r>
              <a:rPr lang="fr-FR" sz="2400" dirty="0" err="1">
                <a:effectLst/>
              </a:rPr>
              <a:t>désignée</a:t>
            </a:r>
            <a:r>
              <a:rPr lang="fr-FR" sz="2400" dirty="0">
                <a:effectLst/>
              </a:rPr>
              <a:t> par la </a:t>
            </a:r>
            <a:r>
              <a:rPr lang="fr-FR" sz="2400" dirty="0" err="1">
                <a:effectLst/>
              </a:rPr>
              <a:t>règle</a:t>
            </a:r>
            <a:r>
              <a:rPr lang="fr-FR" sz="2400" dirty="0">
                <a:effectLst/>
              </a:rPr>
              <a:t> de conflit qui ignore la </a:t>
            </a:r>
            <a:r>
              <a:rPr lang="fr-FR" sz="2400" dirty="0" err="1">
                <a:effectLst/>
              </a:rPr>
              <a:t>réserve</a:t>
            </a:r>
            <a:r>
              <a:rPr lang="fr-FR" sz="2400" dirty="0">
                <a:effectLst/>
              </a:rPr>
              <a:t> </a:t>
            </a:r>
            <a:r>
              <a:rPr lang="fr-FR" sz="2400" dirty="0" err="1">
                <a:effectLst/>
              </a:rPr>
              <a:t>héréditaire</a:t>
            </a:r>
            <a:r>
              <a:rPr lang="fr-FR" sz="2400" dirty="0">
                <a:effectLst/>
              </a:rPr>
              <a:t> n’est pas en soi contraire à l’ordre public international </a:t>
            </a:r>
            <a:r>
              <a:rPr lang="fr-FR" sz="2400" dirty="0" err="1">
                <a:effectLst/>
              </a:rPr>
              <a:t>français</a:t>
            </a:r>
            <a:r>
              <a:rPr lang="fr-FR" sz="2400" dirty="0">
                <a:effectLst/>
              </a:rPr>
              <a:t> et ne peut </a:t>
            </a:r>
            <a:r>
              <a:rPr lang="fr-FR" sz="2400" dirty="0" err="1">
                <a:effectLst/>
              </a:rPr>
              <a:t>être</a:t>
            </a:r>
            <a:r>
              <a:rPr lang="fr-FR" sz="2400" dirty="0">
                <a:effectLst/>
              </a:rPr>
              <a:t> </a:t>
            </a:r>
            <a:r>
              <a:rPr lang="fr-FR" sz="2400" dirty="0" err="1">
                <a:effectLst/>
              </a:rPr>
              <a:t>écartée</a:t>
            </a:r>
            <a:r>
              <a:rPr lang="fr-FR" sz="2400" dirty="0">
                <a:effectLst/>
              </a:rPr>
              <a:t> que si son application </a:t>
            </a:r>
            <a:r>
              <a:rPr lang="fr-FR" sz="2400" dirty="0" err="1">
                <a:effectLst/>
              </a:rPr>
              <a:t>concrète</a:t>
            </a:r>
            <a:r>
              <a:rPr lang="fr-FR" sz="2400" dirty="0">
                <a:effectLst/>
              </a:rPr>
              <a:t>, au cas d’</a:t>
            </a:r>
            <a:r>
              <a:rPr lang="fr-FR" sz="2400" dirty="0" err="1">
                <a:effectLst/>
              </a:rPr>
              <a:t>espèce</a:t>
            </a:r>
            <a:r>
              <a:rPr lang="fr-FR" sz="2400" dirty="0">
                <a:effectLst/>
              </a:rPr>
              <a:t>, conduit à une situation incompatible avec les principes du droit </a:t>
            </a:r>
            <a:r>
              <a:rPr lang="fr-FR" sz="2400" dirty="0" err="1">
                <a:effectLst/>
              </a:rPr>
              <a:t>français</a:t>
            </a:r>
            <a:r>
              <a:rPr lang="fr-FR" sz="2400" dirty="0">
                <a:effectLst/>
              </a:rPr>
              <a:t> </a:t>
            </a:r>
            <a:r>
              <a:rPr lang="fr-FR" sz="2400" dirty="0" err="1">
                <a:effectLst/>
              </a:rPr>
              <a:t>considérés</a:t>
            </a:r>
            <a:r>
              <a:rPr lang="fr-FR" sz="2400" dirty="0">
                <a:effectLst/>
              </a:rPr>
              <a:t> comme essentiels; »</a:t>
            </a:r>
          </a:p>
          <a:p>
            <a:pPr algn="just"/>
            <a:endParaRPr lang="fr-FR" sz="2400" dirty="0">
              <a:highlight>
                <a:srgbClr val="FFFF00"/>
              </a:highlight>
            </a:endParaRPr>
          </a:p>
          <a:p>
            <a:pPr algn="just"/>
            <a:r>
              <a:rPr lang="fr-FR" sz="2400" b="1" dirty="0"/>
              <a:t>Article 913 C. civ. </a:t>
            </a:r>
            <a:r>
              <a:rPr lang="fr-FR" sz="2400" b="1" dirty="0" err="1"/>
              <a:t>fr.</a:t>
            </a:r>
            <a:r>
              <a:rPr lang="fr-FR" sz="2400" b="1" dirty="0"/>
              <a:t> : remise en place du droit de prélèvement.</a:t>
            </a:r>
            <a:endParaRPr lang="fr-FR" sz="2400" b="1" dirty="0">
              <a:effectLst/>
            </a:endParaRPr>
          </a:p>
        </p:txBody>
      </p:sp>
    </p:spTree>
    <p:extLst>
      <p:ext uri="{BB962C8B-B14F-4D97-AF65-F5344CB8AC3E}">
        <p14:creationId xmlns:p14="http://schemas.microsoft.com/office/powerpoint/2010/main" val="502624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2. Le contenu de l’ordre public – exemple de la réserve héréditaire des descendants (art. 4.145).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Conclusion.</a:t>
            </a:r>
            <a:endParaRPr lang="fr-FR" sz="3200" u="sng" kern="1200" dirty="0">
              <a:solidFill>
                <a:srgbClr val="FF9300"/>
              </a:solidFill>
              <a:latin typeface="+mn-lt"/>
              <a:ea typeface="+mn-ea"/>
              <a:cs typeface="+mn-cs"/>
            </a:endParaRPr>
          </a:p>
          <a:p>
            <a:pPr defTabSz="795528">
              <a:spcAft>
                <a:spcPts val="600"/>
              </a:spcAft>
            </a:pPr>
            <a:endParaRPr lang="fr-FR" sz="2400" kern="1200" dirty="0">
              <a:solidFill>
                <a:schemeClr val="tx1"/>
              </a:solidFill>
              <a:latin typeface="+mn-lt"/>
              <a:ea typeface="+mn-ea"/>
              <a:cs typeface="+mn-cs"/>
            </a:endParaRPr>
          </a:p>
          <a:p>
            <a:pPr algn="just" defTabSz="795528">
              <a:spcAft>
                <a:spcPts val="600"/>
              </a:spcAft>
            </a:pPr>
            <a:r>
              <a:rPr lang="fr-FR" sz="2400" dirty="0"/>
              <a:t>	La plupart des dispositions du droit de la personne, de la famille et de son patrimoine sont des dispositions dont les objectifs sont « mixtes » et c’est ce caractère qui explique aujourd’hui les difficultés qu’on y rencontre pour leur déterminer leur caractère ou non d’ordre public.</a:t>
            </a:r>
          </a:p>
          <a:p>
            <a:pPr algn="just" defTabSz="795528">
              <a:spcAft>
                <a:spcPts val="600"/>
              </a:spcAft>
            </a:pPr>
            <a:r>
              <a:rPr lang="fr-FR" sz="2400" dirty="0"/>
              <a:t>	D’abord justifiées par l’intérêt général, elles le sont aujourd’hui aussi pour des intérêts privés sans pour autant que l’idéal social poursuivi naguère ait (complètement) disparu. 	</a:t>
            </a:r>
          </a:p>
          <a:p>
            <a:pPr algn="just" defTabSz="795528">
              <a:spcAft>
                <a:spcPts val="600"/>
              </a:spcAft>
            </a:pPr>
            <a:r>
              <a:rPr lang="fr-FR" sz="2400" dirty="0"/>
              <a:t>	</a:t>
            </a:r>
          </a:p>
          <a:p>
            <a:pPr algn="just" defTabSz="795528">
              <a:spcAft>
                <a:spcPts val="600"/>
              </a:spcAft>
            </a:pPr>
            <a:r>
              <a:rPr lang="fr-FR" sz="2400" dirty="0">
                <a:effectLst/>
              </a:rPr>
              <a:t>	La distinction devenue de moindre importance en droit civil reprend vigueur en droit international privé qui n’est plus seulement « belge »…</a:t>
            </a:r>
            <a:endParaRPr lang="fr-BE" sz="2400" dirty="0">
              <a:effectLst/>
            </a:endParaRPr>
          </a:p>
        </p:txBody>
      </p:sp>
    </p:spTree>
    <p:extLst>
      <p:ext uri="{BB962C8B-B14F-4D97-AF65-F5344CB8AC3E}">
        <p14:creationId xmlns:p14="http://schemas.microsoft.com/office/powerpoint/2010/main" val="710179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502F2-1658-E93C-F215-61ECCE3E12D7}"/>
              </a:ext>
            </a:extLst>
          </p:cNvPr>
          <p:cNvSpPr>
            <a:spLocks noGrp="1"/>
          </p:cNvSpPr>
          <p:nvPr>
            <p:ph type="title"/>
          </p:nvPr>
        </p:nvSpPr>
        <p:spPr>
          <a:xfrm>
            <a:off x="8079978" y="318059"/>
            <a:ext cx="3369234" cy="765676"/>
          </a:xfrm>
        </p:spPr>
        <p:txBody>
          <a:bodyPr anchor="b">
            <a:normAutofit/>
          </a:bodyPr>
          <a:lstStyle/>
          <a:p>
            <a:r>
              <a:rPr lang="fr-FR" sz="3200" b="1" u="sng" dirty="0">
                <a:solidFill>
                  <a:srgbClr val="FF9300"/>
                </a:solidFill>
              </a:rPr>
              <a:t>Mise en contexte</a:t>
            </a:r>
          </a:p>
        </p:txBody>
      </p:sp>
      <p:pic>
        <p:nvPicPr>
          <p:cNvPr id="5" name="Picture 4" descr="Voyage en solo">
            <a:extLst>
              <a:ext uri="{FF2B5EF4-FFF2-40B4-BE49-F238E27FC236}">
                <a16:creationId xmlns:a16="http://schemas.microsoft.com/office/drawing/2014/main" id="{6E96C681-0E0F-52AA-FA10-D3890E0FD5F2}"/>
              </a:ext>
            </a:extLst>
          </p:cNvPr>
          <p:cNvPicPr>
            <a:picLocks noChangeAspect="1"/>
          </p:cNvPicPr>
          <p:nvPr/>
        </p:nvPicPr>
        <p:blipFill rotWithShape="1">
          <a:blip r:embed="rId2"/>
          <a:srcRect l="13961" r="5218"/>
          <a:stretch/>
        </p:blipFill>
        <p:spPr>
          <a:xfrm>
            <a:off x="20" y="10"/>
            <a:ext cx="7390243" cy="6857990"/>
          </a:xfrm>
          <a:prstGeom prst="rect">
            <a:avLst/>
          </a:prstGeom>
        </p:spPr>
      </p:pic>
      <p:sp>
        <p:nvSpPr>
          <p:cNvPr id="16" name="Rectangle 15">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20" name="Rectangle 19">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 name="Espace réservé du contenu 2">
            <a:extLst>
              <a:ext uri="{FF2B5EF4-FFF2-40B4-BE49-F238E27FC236}">
                <a16:creationId xmlns:a16="http://schemas.microsoft.com/office/drawing/2014/main" id="{B98BB29C-713C-6761-D16F-F7E18CDE13BA}"/>
              </a:ext>
            </a:extLst>
          </p:cNvPr>
          <p:cNvSpPr>
            <a:spLocks noGrp="1"/>
          </p:cNvSpPr>
          <p:nvPr>
            <p:ph idx="1"/>
          </p:nvPr>
        </p:nvSpPr>
        <p:spPr>
          <a:xfrm>
            <a:off x="7620000" y="1608667"/>
            <a:ext cx="4231898" cy="4372641"/>
          </a:xfrm>
        </p:spPr>
        <p:txBody>
          <a:bodyPr anchor="t">
            <a:normAutofit/>
          </a:bodyPr>
          <a:lstStyle/>
          <a:p>
            <a:r>
              <a:rPr lang="fr-FR" sz="2000" dirty="0"/>
              <a:t>L’ordre public a toujours été une énigme juridique</a:t>
            </a:r>
          </a:p>
          <a:p>
            <a:pPr marL="0" indent="0">
              <a:buNone/>
            </a:pPr>
            <a:r>
              <a:rPr lang="fr-FR" sz="2000" dirty="0"/>
              <a:t>	Mais…</a:t>
            </a:r>
          </a:p>
          <a:p>
            <a:r>
              <a:rPr lang="fr-FR" sz="2000" dirty="0"/>
              <a:t>Splendeur de l’ordre public en droit de la personne et de la famille.</a:t>
            </a:r>
          </a:p>
          <a:p>
            <a:pPr marL="0" indent="0">
              <a:buNone/>
            </a:pPr>
            <a:endParaRPr lang="fr-FR" sz="2000" dirty="0"/>
          </a:p>
          <a:p>
            <a:pPr marL="0" indent="0">
              <a:buNone/>
            </a:pPr>
            <a:r>
              <a:rPr lang="fr-FR" sz="2000" dirty="0"/>
              <a:t>	Sauf que                 </a:t>
            </a:r>
          </a:p>
          <a:p>
            <a:pPr marL="0" indent="0">
              <a:buNone/>
            </a:pPr>
            <a:endParaRPr lang="fr-FR" sz="2000" dirty="0"/>
          </a:p>
          <a:p>
            <a:r>
              <a:rPr lang="fr-FR" sz="2000" dirty="0"/>
              <a:t>Complexification de l’appréhension du concept en ces matières</a:t>
            </a:r>
          </a:p>
          <a:p>
            <a:endParaRPr lang="fr-FR" sz="2000" dirty="0"/>
          </a:p>
        </p:txBody>
      </p:sp>
      <p:sp>
        <p:nvSpPr>
          <p:cNvPr id="4" name="Flèche vers le bas 3">
            <a:extLst>
              <a:ext uri="{FF2B5EF4-FFF2-40B4-BE49-F238E27FC236}">
                <a16:creationId xmlns:a16="http://schemas.microsoft.com/office/drawing/2014/main" id="{FD179A57-C255-926E-8EAB-8BFFE0EE16F6}"/>
              </a:ext>
            </a:extLst>
          </p:cNvPr>
          <p:cNvSpPr/>
          <p:nvPr/>
        </p:nvSpPr>
        <p:spPr>
          <a:xfrm>
            <a:off x="9493633" y="3427139"/>
            <a:ext cx="484632" cy="978408"/>
          </a:xfrm>
          <a:prstGeom prst="downArrow">
            <a:avLst/>
          </a:prstGeom>
          <a:solidFill>
            <a:schemeClr val="accent2"/>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320693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fontScale="90000"/>
          </a:bodyPr>
          <a:lstStyle/>
          <a:p>
            <a:r>
              <a:rPr lang="fr-FR" sz="3200" b="1" u="sng" dirty="0">
                <a:solidFill>
                  <a:srgbClr val="FFFFFF"/>
                </a:solidFill>
              </a:rPr>
              <a:t>3. Essai d’une reconstruction de l’ordre public et de son application en droit de la personne, de la famille et de son patrimoine </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algn="ctr" defTabSz="795528">
              <a:spcAft>
                <a:spcPts val="600"/>
              </a:spcAft>
            </a:pPr>
            <a:endParaRPr lang="fr-FR" sz="3200" u="sng" kern="1200" dirty="0">
              <a:solidFill>
                <a:srgbClr val="FF9300"/>
              </a:solidFill>
              <a:latin typeface="+mn-lt"/>
              <a:ea typeface="+mn-ea"/>
              <a:cs typeface="+mn-cs"/>
            </a:endParaRPr>
          </a:p>
          <a:p>
            <a:pPr defTabSz="795528">
              <a:spcAft>
                <a:spcPts val="600"/>
              </a:spcAft>
            </a:pPr>
            <a:endParaRPr lang="fr-FR" sz="2400" kern="1200" dirty="0">
              <a:solidFill>
                <a:schemeClr val="tx1"/>
              </a:solidFill>
              <a:latin typeface="+mn-lt"/>
              <a:ea typeface="+mn-ea"/>
              <a:cs typeface="+mn-cs"/>
            </a:endParaRPr>
          </a:p>
          <a:p>
            <a:pPr algn="just" defTabSz="795528">
              <a:spcAft>
                <a:spcPts val="600"/>
              </a:spcAft>
            </a:pPr>
            <a:r>
              <a:rPr lang="fr-FR" sz="2400" dirty="0"/>
              <a:t>	</a:t>
            </a:r>
            <a:endParaRPr lang="fr-BE" sz="2400" dirty="0">
              <a:effectLst/>
            </a:endParaRPr>
          </a:p>
        </p:txBody>
      </p:sp>
      <p:cxnSp>
        <p:nvCxnSpPr>
          <p:cNvPr id="7" name="Connecteur en arc 6">
            <a:extLst>
              <a:ext uri="{FF2B5EF4-FFF2-40B4-BE49-F238E27FC236}">
                <a16:creationId xmlns:a16="http://schemas.microsoft.com/office/drawing/2014/main" id="{65D782B2-B9FB-A699-6E18-A1BFAFC2656F}"/>
              </a:ext>
            </a:extLst>
          </p:cNvPr>
          <p:cNvCxnSpPr/>
          <p:nvPr/>
        </p:nvCxnSpPr>
        <p:spPr>
          <a:xfrm rot="10800000" flipV="1">
            <a:off x="2108200" y="2040466"/>
            <a:ext cx="6417733" cy="4080934"/>
          </a:xfrm>
          <a:prstGeom prst="curvedConnector3">
            <a:avLst/>
          </a:prstGeom>
          <a:ln w="63500">
            <a:solidFill>
              <a:srgbClr val="FF82D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624EFC59-F615-7EDF-CD41-4D6BDF3AE72E}"/>
              </a:ext>
            </a:extLst>
          </p:cNvPr>
          <p:cNvSpPr txBox="1"/>
          <p:nvPr/>
        </p:nvSpPr>
        <p:spPr>
          <a:xfrm>
            <a:off x="203200" y="4549676"/>
            <a:ext cx="4487334" cy="2308324"/>
          </a:xfrm>
          <a:prstGeom prst="rect">
            <a:avLst/>
          </a:prstGeom>
          <a:noFill/>
        </p:spPr>
        <p:txBody>
          <a:bodyPr wrap="square" rtlCol="0">
            <a:spAutoFit/>
          </a:bodyPr>
          <a:lstStyle/>
          <a:p>
            <a:pPr algn="just"/>
            <a:r>
              <a:rPr lang="fr-FR" dirty="0"/>
              <a:t>Lecture différente de la jurisprudence de la Cour de cassation rendue en droit international privé</a:t>
            </a:r>
          </a:p>
          <a:p>
            <a:pPr algn="just"/>
            <a:endParaRPr lang="fr-FR" dirty="0"/>
          </a:p>
          <a:p>
            <a:pPr algn="just"/>
            <a:endParaRPr lang="fr-FR" dirty="0"/>
          </a:p>
          <a:p>
            <a:pPr algn="just"/>
            <a:endParaRPr lang="fr-FR" dirty="0"/>
          </a:p>
          <a:p>
            <a:pPr algn="just"/>
            <a:r>
              <a:rPr lang="fr-FR" dirty="0"/>
              <a:t>= Acceptation qu’une </a:t>
            </a:r>
            <a:r>
              <a:rPr lang="fr-FR" u="sng" dirty="0"/>
              <a:t>disposition impérative peut également s’intéresser à l’intérêt général</a:t>
            </a:r>
          </a:p>
        </p:txBody>
      </p:sp>
      <p:sp>
        <p:nvSpPr>
          <p:cNvPr id="9" name="ZoneTexte 8">
            <a:extLst>
              <a:ext uri="{FF2B5EF4-FFF2-40B4-BE49-F238E27FC236}">
                <a16:creationId xmlns:a16="http://schemas.microsoft.com/office/drawing/2014/main" id="{D490C38B-10AB-6CA4-97F4-972B307C8576}"/>
              </a:ext>
            </a:extLst>
          </p:cNvPr>
          <p:cNvSpPr txBox="1"/>
          <p:nvPr/>
        </p:nvSpPr>
        <p:spPr>
          <a:xfrm>
            <a:off x="6096000" y="1630866"/>
            <a:ext cx="6036441" cy="3416320"/>
          </a:xfrm>
          <a:prstGeom prst="rect">
            <a:avLst/>
          </a:prstGeom>
          <a:noFill/>
        </p:spPr>
        <p:txBody>
          <a:bodyPr wrap="square" rtlCol="0">
            <a:spAutoFit/>
          </a:bodyPr>
          <a:lstStyle/>
          <a:p>
            <a:r>
              <a:rPr lang="fr-FR" u="sng" dirty="0"/>
              <a:t>Distinction entre les dispositions impératives et supplétives.</a:t>
            </a:r>
          </a:p>
          <a:p>
            <a:endParaRPr lang="fr-FR" dirty="0"/>
          </a:p>
          <a:p>
            <a:endParaRPr lang="fr-FR" dirty="0"/>
          </a:p>
          <a:p>
            <a:endParaRPr lang="fr-FR" dirty="0"/>
          </a:p>
          <a:p>
            <a:r>
              <a:rPr lang="fr-FR" dirty="0"/>
              <a:t>Une disposition impérative peut se justifier eu égard à l’intérêt général. Le principe sous-jacent qui la justifie est d’ordre public. </a:t>
            </a:r>
          </a:p>
          <a:p>
            <a:endParaRPr lang="fr-FR" dirty="0"/>
          </a:p>
          <a:p>
            <a:r>
              <a:rPr lang="fr-FR" dirty="0"/>
              <a:t>Ce principe d’ordre public s’impose sur le plan international en droit international privé.</a:t>
            </a:r>
          </a:p>
          <a:p>
            <a:r>
              <a:rPr lang="fr-FR" dirty="0"/>
              <a:t>(cohérence entre l’ordre public interne et l’ordre public en droit international privé)</a:t>
            </a:r>
          </a:p>
        </p:txBody>
      </p:sp>
      <p:sp>
        <p:nvSpPr>
          <p:cNvPr id="10" name="Ellipse 9">
            <a:extLst>
              <a:ext uri="{FF2B5EF4-FFF2-40B4-BE49-F238E27FC236}">
                <a16:creationId xmlns:a16="http://schemas.microsoft.com/office/drawing/2014/main" id="{C343945C-0942-4C14-9A5A-720A81618831}"/>
              </a:ext>
            </a:extLst>
          </p:cNvPr>
          <p:cNvSpPr/>
          <p:nvPr/>
        </p:nvSpPr>
        <p:spPr>
          <a:xfrm>
            <a:off x="5190066" y="3953933"/>
            <a:ext cx="254000" cy="254000"/>
          </a:xfrm>
          <a:prstGeom prst="ellipse">
            <a:avLst/>
          </a:prstGeom>
          <a:solidFill>
            <a:srgbClr val="FF82D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6429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1595A09-E336-4D1B-9B3A-06A2287A5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Espace réservé du contenu 5" descr="Une image contenant dessin humoristique, capture d’écran&#10;&#10;Description générée automatiquement">
            <a:extLst>
              <a:ext uri="{FF2B5EF4-FFF2-40B4-BE49-F238E27FC236}">
                <a16:creationId xmlns:a16="http://schemas.microsoft.com/office/drawing/2014/main" id="{15389D57-6AE4-9E24-C2DA-B70857F55626}"/>
              </a:ext>
            </a:extLst>
          </p:cNvPr>
          <p:cNvPicPr>
            <a:picLocks noChangeAspect="1"/>
          </p:cNvPicPr>
          <p:nvPr/>
        </p:nvPicPr>
        <p:blipFill rotWithShape="1">
          <a:blip r:embed="rId2"/>
          <a:srcRect t="30743" b="4794"/>
          <a:stretch/>
        </p:blipFill>
        <p:spPr>
          <a:xfrm>
            <a:off x="20" y="10"/>
            <a:ext cx="12191980" cy="4558420"/>
          </a:xfrm>
          <a:custGeom>
            <a:avLst/>
            <a:gdLst/>
            <a:ahLst/>
            <a:cxnLst/>
            <a:rect l="l" t="t" r="r" b="b"/>
            <a:pathLst>
              <a:path w="12188952" h="4558430">
                <a:moveTo>
                  <a:pt x="6789701" y="4490221"/>
                </a:moveTo>
                <a:lnTo>
                  <a:pt x="6788702" y="4490299"/>
                </a:lnTo>
                <a:lnTo>
                  <a:pt x="6788476" y="4490833"/>
                </a:lnTo>
                <a:close/>
                <a:moveTo>
                  <a:pt x="0" y="0"/>
                </a:moveTo>
                <a:lnTo>
                  <a:pt x="12188952" y="0"/>
                </a:lnTo>
                <a:lnTo>
                  <a:pt x="12188952" y="3596895"/>
                </a:lnTo>
                <a:lnTo>
                  <a:pt x="12061096" y="3635026"/>
                </a:lnTo>
                <a:cubicBezTo>
                  <a:pt x="11933500" y="3671240"/>
                  <a:pt x="11805390" y="3705769"/>
                  <a:pt x="11676800" y="3738601"/>
                </a:cubicBezTo>
                <a:cubicBezTo>
                  <a:pt x="11262789" y="3846108"/>
                  <a:pt x="10845343" y="3939710"/>
                  <a:pt x="10425355" y="4022140"/>
                </a:cubicBezTo>
                <a:cubicBezTo>
                  <a:pt x="10092810" y="4087351"/>
                  <a:pt x="9759033" y="4145748"/>
                  <a:pt x="9424022" y="4197302"/>
                </a:cubicBezTo>
                <a:cubicBezTo>
                  <a:pt x="9102997" y="4246959"/>
                  <a:pt x="8781133" y="4291526"/>
                  <a:pt x="8458419" y="4331003"/>
                </a:cubicBezTo>
                <a:cubicBezTo>
                  <a:pt x="8211360" y="4361169"/>
                  <a:pt x="7963792" y="4386742"/>
                  <a:pt x="7715970" y="4410950"/>
                </a:cubicBezTo>
                <a:lnTo>
                  <a:pt x="6951716" y="4476730"/>
                </a:lnTo>
                <a:lnTo>
                  <a:pt x="6936303" y="4478801"/>
                </a:lnTo>
                <a:lnTo>
                  <a:pt x="6790448" y="4490162"/>
                </a:lnTo>
                <a:lnTo>
                  <a:pt x="6799941" y="4491982"/>
                </a:lnTo>
                <a:cubicBezTo>
                  <a:pt x="6811623" y="4492448"/>
                  <a:pt x="6823734" y="4490275"/>
                  <a:pt x="6835432" y="4490275"/>
                </a:cubicBezTo>
                <a:cubicBezTo>
                  <a:pt x="6851580" y="4490275"/>
                  <a:pt x="6867729" y="4487668"/>
                  <a:pt x="6884003" y="4487297"/>
                </a:cubicBezTo>
                <a:cubicBezTo>
                  <a:pt x="7115805" y="4481835"/>
                  <a:pt x="7347351" y="4469668"/>
                  <a:pt x="7578771" y="4454770"/>
                </a:cubicBezTo>
                <a:cubicBezTo>
                  <a:pt x="7927552" y="4432302"/>
                  <a:pt x="8276080" y="4404123"/>
                  <a:pt x="8623845" y="4367873"/>
                </a:cubicBezTo>
                <a:cubicBezTo>
                  <a:pt x="8909939" y="4338575"/>
                  <a:pt x="9195310" y="4303940"/>
                  <a:pt x="9479970" y="4263967"/>
                </a:cubicBezTo>
                <a:cubicBezTo>
                  <a:pt x="9864901" y="4209593"/>
                  <a:pt x="10248014" y="4144879"/>
                  <a:pt x="10629308" y="4069810"/>
                </a:cubicBezTo>
                <a:cubicBezTo>
                  <a:pt x="11090114" y="3978690"/>
                  <a:pt x="11546975" y="3871184"/>
                  <a:pt x="11998498" y="3743816"/>
                </a:cubicBezTo>
                <a:lnTo>
                  <a:pt x="12188952" y="3687715"/>
                </a:lnTo>
                <a:lnTo>
                  <a:pt x="12188952" y="3742439"/>
                </a:lnTo>
                <a:lnTo>
                  <a:pt x="11829257" y="3846853"/>
                </a:lnTo>
                <a:cubicBezTo>
                  <a:pt x="11534769" y="3926550"/>
                  <a:pt x="11238120" y="3997436"/>
                  <a:pt x="10939183" y="4061368"/>
                </a:cubicBezTo>
                <a:cubicBezTo>
                  <a:pt x="10622824" y="4129150"/>
                  <a:pt x="10304941" y="4189147"/>
                  <a:pt x="9985530" y="4241373"/>
                </a:cubicBezTo>
                <a:cubicBezTo>
                  <a:pt x="9720036" y="4284822"/>
                  <a:pt x="9453814" y="4323467"/>
                  <a:pt x="9186882" y="4357320"/>
                </a:cubicBezTo>
                <a:cubicBezTo>
                  <a:pt x="8984197" y="4382894"/>
                  <a:pt x="8781514" y="4406977"/>
                  <a:pt x="8578198" y="4426839"/>
                </a:cubicBezTo>
                <a:cubicBezTo>
                  <a:pt x="8340547" y="4449559"/>
                  <a:pt x="8102644" y="4471034"/>
                  <a:pt x="7864358" y="4488290"/>
                </a:cubicBezTo>
                <a:cubicBezTo>
                  <a:pt x="7554994" y="4510634"/>
                  <a:pt x="7245502" y="4528512"/>
                  <a:pt x="6935502" y="4539684"/>
                </a:cubicBezTo>
                <a:cubicBezTo>
                  <a:pt x="6782917" y="4545147"/>
                  <a:pt x="6630334" y="4548995"/>
                  <a:pt x="6477750" y="4553587"/>
                </a:cubicBezTo>
                <a:cubicBezTo>
                  <a:pt x="6439195" y="4551503"/>
                  <a:pt x="6400529" y="4553128"/>
                  <a:pt x="6362294" y="4558430"/>
                </a:cubicBezTo>
                <a:lnTo>
                  <a:pt x="6057129" y="4558430"/>
                </a:lnTo>
                <a:lnTo>
                  <a:pt x="5977784" y="4553836"/>
                </a:lnTo>
                <a:cubicBezTo>
                  <a:pt x="5740261" y="4541423"/>
                  <a:pt x="5502739" y="4527644"/>
                  <a:pt x="5265087" y="4517587"/>
                </a:cubicBezTo>
                <a:cubicBezTo>
                  <a:pt x="4958267" y="4505171"/>
                  <a:pt x="4651826" y="4484691"/>
                  <a:pt x="4346277" y="4455517"/>
                </a:cubicBezTo>
                <a:cubicBezTo>
                  <a:pt x="4021654" y="4424605"/>
                  <a:pt x="3697795" y="4389970"/>
                  <a:pt x="3373045" y="4356948"/>
                </a:cubicBezTo>
                <a:cubicBezTo>
                  <a:pt x="3035412" y="4322686"/>
                  <a:pt x="2698456" y="4283047"/>
                  <a:pt x="2362173" y="4238021"/>
                </a:cubicBezTo>
                <a:cubicBezTo>
                  <a:pt x="1984692" y="4187868"/>
                  <a:pt x="1608364" y="4130142"/>
                  <a:pt x="1233177" y="4064845"/>
                </a:cubicBezTo>
                <a:cubicBezTo>
                  <a:pt x="842181" y="3996132"/>
                  <a:pt x="453758" y="3917644"/>
                  <a:pt x="68500" y="3825138"/>
                </a:cubicBezTo>
                <a:lnTo>
                  <a:pt x="0" y="3807783"/>
                </a:lnTo>
                <a:lnTo>
                  <a:pt x="0" y="3751294"/>
                </a:lnTo>
                <a:lnTo>
                  <a:pt x="72441" y="3770071"/>
                </a:lnTo>
                <a:cubicBezTo>
                  <a:pt x="247961" y="3812249"/>
                  <a:pt x="424164" y="3851509"/>
                  <a:pt x="600716" y="3888441"/>
                </a:cubicBezTo>
                <a:cubicBezTo>
                  <a:pt x="988279" y="3969255"/>
                  <a:pt x="1378133" y="4038153"/>
                  <a:pt x="1769512" y="4098609"/>
                </a:cubicBezTo>
                <a:cubicBezTo>
                  <a:pt x="2052426" y="4142185"/>
                  <a:pt x="2335725" y="4182282"/>
                  <a:pt x="2613554" y="4215551"/>
                </a:cubicBezTo>
                <a:cubicBezTo>
                  <a:pt x="2605544" y="4218158"/>
                  <a:pt x="2594611" y="4208102"/>
                  <a:pt x="2581134" y="4205620"/>
                </a:cubicBezTo>
                <a:cubicBezTo>
                  <a:pt x="2087178" y="4113668"/>
                  <a:pt x="1597684" y="4002775"/>
                  <a:pt x="1112635" y="3872923"/>
                </a:cubicBezTo>
                <a:cubicBezTo>
                  <a:pt x="880453" y="3810852"/>
                  <a:pt x="649713" y="3744374"/>
                  <a:pt x="420412" y="3673490"/>
                </a:cubicBezTo>
                <a:lnTo>
                  <a:pt x="0" y="3534573"/>
                </a:lnTo>
                <a:close/>
              </a:path>
            </a:pathLst>
          </a:custGeom>
        </p:spPr>
      </p:pic>
      <p:sp>
        <p:nvSpPr>
          <p:cNvPr id="16" name="sketch line">
            <a:extLst>
              <a:ext uri="{FF2B5EF4-FFF2-40B4-BE49-F238E27FC236}">
                <a16:creationId xmlns:a16="http://schemas.microsoft.com/office/drawing/2014/main" id="{3540989C-C7B8-473B-BF87-6F2DA6A9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661305" y="5468206"/>
            <a:ext cx="1371600" cy="18288"/>
          </a:xfrm>
          <a:custGeom>
            <a:avLst/>
            <a:gdLst>
              <a:gd name="connsiteX0" fmla="*/ 0 w 1371600"/>
              <a:gd name="connsiteY0" fmla="*/ 0 h 18288"/>
              <a:gd name="connsiteX1" fmla="*/ 685800 w 1371600"/>
              <a:gd name="connsiteY1" fmla="*/ 0 h 18288"/>
              <a:gd name="connsiteX2" fmla="*/ 1371600 w 1371600"/>
              <a:gd name="connsiteY2" fmla="*/ 0 h 18288"/>
              <a:gd name="connsiteX3" fmla="*/ 1371600 w 1371600"/>
              <a:gd name="connsiteY3" fmla="*/ 18288 h 18288"/>
              <a:gd name="connsiteX4" fmla="*/ 713232 w 1371600"/>
              <a:gd name="connsiteY4" fmla="*/ 18288 h 18288"/>
              <a:gd name="connsiteX5" fmla="*/ 0 w 1371600"/>
              <a:gd name="connsiteY5" fmla="*/ 18288 h 18288"/>
              <a:gd name="connsiteX6" fmla="*/ 0 w 1371600"/>
              <a:gd name="connsiteY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71600" h="18288" fill="none" extrusionOk="0">
                <a:moveTo>
                  <a:pt x="0" y="0"/>
                </a:moveTo>
                <a:cubicBezTo>
                  <a:pt x="247303" y="31625"/>
                  <a:pt x="422310" y="-25629"/>
                  <a:pt x="685800" y="0"/>
                </a:cubicBezTo>
                <a:cubicBezTo>
                  <a:pt x="949290" y="25629"/>
                  <a:pt x="1192357" y="6696"/>
                  <a:pt x="1371600" y="0"/>
                </a:cubicBezTo>
                <a:cubicBezTo>
                  <a:pt x="1371355" y="6649"/>
                  <a:pt x="1371915" y="11310"/>
                  <a:pt x="1371600" y="18288"/>
                </a:cubicBezTo>
                <a:cubicBezTo>
                  <a:pt x="1107995" y="26464"/>
                  <a:pt x="1033361" y="32942"/>
                  <a:pt x="713232" y="18288"/>
                </a:cubicBezTo>
                <a:cubicBezTo>
                  <a:pt x="393103" y="3634"/>
                  <a:pt x="289343" y="43221"/>
                  <a:pt x="0" y="18288"/>
                </a:cubicBezTo>
                <a:cubicBezTo>
                  <a:pt x="-459" y="11562"/>
                  <a:pt x="-31" y="5093"/>
                  <a:pt x="0" y="0"/>
                </a:cubicBezTo>
                <a:close/>
              </a:path>
              <a:path w="1371600" h="18288" stroke="0" extrusionOk="0">
                <a:moveTo>
                  <a:pt x="0" y="0"/>
                </a:moveTo>
                <a:cubicBezTo>
                  <a:pt x="170249" y="-24099"/>
                  <a:pt x="504634" y="14338"/>
                  <a:pt x="644652" y="0"/>
                </a:cubicBezTo>
                <a:cubicBezTo>
                  <a:pt x="784670" y="-14338"/>
                  <a:pt x="1087773" y="8679"/>
                  <a:pt x="1371600" y="0"/>
                </a:cubicBezTo>
                <a:cubicBezTo>
                  <a:pt x="1372456" y="3662"/>
                  <a:pt x="1371030" y="13946"/>
                  <a:pt x="1371600" y="18288"/>
                </a:cubicBezTo>
                <a:cubicBezTo>
                  <a:pt x="1176823" y="-1409"/>
                  <a:pt x="900830" y="9989"/>
                  <a:pt x="713232" y="18288"/>
                </a:cubicBezTo>
                <a:cubicBezTo>
                  <a:pt x="525634" y="26587"/>
                  <a:pt x="282837" y="5724"/>
                  <a:pt x="0" y="18288"/>
                </a:cubicBezTo>
                <a:cubicBezTo>
                  <a:pt x="367" y="13143"/>
                  <a:pt x="-823" y="584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615697673">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89BE8742-E589-9937-4F2E-DF5D25CB98B0}"/>
              </a:ext>
            </a:extLst>
          </p:cNvPr>
          <p:cNvSpPr>
            <a:spLocks noGrp="1"/>
          </p:cNvSpPr>
          <p:nvPr>
            <p:ph idx="1"/>
          </p:nvPr>
        </p:nvSpPr>
        <p:spPr>
          <a:xfrm>
            <a:off x="4654294" y="4777739"/>
            <a:ext cx="6897626" cy="1399223"/>
          </a:xfrm>
        </p:spPr>
        <p:txBody>
          <a:bodyPr anchor="ctr">
            <a:normAutofit/>
          </a:bodyPr>
          <a:lstStyle/>
          <a:p>
            <a:pPr marL="0" indent="0">
              <a:buNone/>
            </a:pPr>
            <a:r>
              <a:rPr lang="fr-FR" sz="4000" b="1" dirty="0">
                <a:ln w="22225">
                  <a:solidFill>
                    <a:schemeClr val="accent2"/>
                  </a:solidFill>
                  <a:prstDash val="solid"/>
                </a:ln>
                <a:solidFill>
                  <a:schemeClr val="accent2">
                    <a:lumMod val="40000"/>
                    <a:lumOff val="60000"/>
                  </a:schemeClr>
                </a:solidFill>
              </a:rPr>
              <a:t>Merci de votre attention.</a:t>
            </a:r>
          </a:p>
        </p:txBody>
      </p:sp>
    </p:spTree>
    <p:extLst>
      <p:ext uri="{BB962C8B-B14F-4D97-AF65-F5344CB8AC3E}">
        <p14:creationId xmlns:p14="http://schemas.microsoft.com/office/powerpoint/2010/main" val="3083292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4" descr="Grand groupe de parachutistes en vol">
            <a:extLst>
              <a:ext uri="{FF2B5EF4-FFF2-40B4-BE49-F238E27FC236}">
                <a16:creationId xmlns:a16="http://schemas.microsoft.com/office/drawing/2014/main" id="{0156D874-E79D-4478-02B8-D297E5CF08D6}"/>
              </a:ext>
            </a:extLst>
          </p:cNvPr>
          <p:cNvPicPr>
            <a:picLocks noChangeAspect="1"/>
          </p:cNvPicPr>
          <p:nvPr/>
        </p:nvPicPr>
        <p:blipFill rotWithShape="1">
          <a:blip r:embed="rId2"/>
          <a:srcRect l="3257" r="2980"/>
          <a:stretch/>
        </p:blipFill>
        <p:spPr>
          <a:xfrm>
            <a:off x="1" y="10"/>
            <a:ext cx="9669642" cy="6857990"/>
          </a:xfrm>
          <a:prstGeom prst="rect">
            <a:avLst/>
          </a:prstGeom>
        </p:spPr>
      </p:pic>
      <p:sp>
        <p:nvSpPr>
          <p:cNvPr id="21" name="Rectangle 2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AA9041F0-6471-66B4-CFE3-F2FCEB401074}"/>
              </a:ext>
            </a:extLst>
          </p:cNvPr>
          <p:cNvSpPr>
            <a:spLocks noGrp="1"/>
          </p:cNvSpPr>
          <p:nvPr>
            <p:ph type="title"/>
          </p:nvPr>
        </p:nvSpPr>
        <p:spPr>
          <a:xfrm>
            <a:off x="6959600" y="365125"/>
            <a:ext cx="4656667" cy="1132599"/>
          </a:xfrm>
        </p:spPr>
        <p:txBody>
          <a:bodyPr>
            <a:normAutofit/>
          </a:bodyPr>
          <a:lstStyle/>
          <a:p>
            <a:r>
              <a:rPr lang="fr-FR" sz="4000" b="1" u="sng" dirty="0">
                <a:solidFill>
                  <a:srgbClr val="FF9300"/>
                </a:solidFill>
              </a:rPr>
              <a:t>Recherche doctorale</a:t>
            </a:r>
          </a:p>
        </p:txBody>
      </p:sp>
      <p:sp>
        <p:nvSpPr>
          <p:cNvPr id="3" name="Espace réservé du contenu 2">
            <a:extLst>
              <a:ext uri="{FF2B5EF4-FFF2-40B4-BE49-F238E27FC236}">
                <a16:creationId xmlns:a16="http://schemas.microsoft.com/office/drawing/2014/main" id="{D6785FED-DA46-33C4-DA68-4DB4D52024BD}"/>
              </a:ext>
            </a:extLst>
          </p:cNvPr>
          <p:cNvSpPr>
            <a:spLocks noGrp="1"/>
          </p:cNvSpPr>
          <p:nvPr>
            <p:ph idx="1"/>
          </p:nvPr>
        </p:nvSpPr>
        <p:spPr>
          <a:xfrm>
            <a:off x="6959600" y="1292772"/>
            <a:ext cx="5029200" cy="5312979"/>
          </a:xfrm>
        </p:spPr>
        <p:txBody>
          <a:bodyPr>
            <a:normAutofit/>
          </a:bodyPr>
          <a:lstStyle/>
          <a:p>
            <a:pPr marL="0" indent="0">
              <a:buNone/>
            </a:pPr>
            <a:endParaRPr lang="fr-FR" sz="2000" dirty="0"/>
          </a:p>
          <a:p>
            <a:pPr marL="0" indent="0">
              <a:buNone/>
            </a:pPr>
            <a:r>
              <a:rPr lang="fr-FR" sz="2000" dirty="0"/>
              <a:t>1. La portée et le régime juridique de l’ordre public en droit privé.</a:t>
            </a:r>
          </a:p>
          <a:p>
            <a:pPr marL="0" indent="0">
              <a:buNone/>
            </a:pPr>
            <a:r>
              <a:rPr lang="fr-FR" sz="2000" dirty="0"/>
              <a:t>2. Le contenu de l’ordre public en droit de la personne, de la famille et de son patrimoine. </a:t>
            </a:r>
          </a:p>
          <a:p>
            <a:pPr marL="0" indent="0">
              <a:buNone/>
            </a:pPr>
            <a:r>
              <a:rPr lang="fr-FR" sz="2000" dirty="0"/>
              <a:t>3. La reconstruction de l’ordre public en droit de la personne, de la famille et de son patrimoine à travers un régime juridique diptyque.</a:t>
            </a:r>
            <a:endParaRPr lang="fr-FR" sz="2000" dirty="0">
              <a:solidFill>
                <a:srgbClr val="FF9300"/>
              </a:solidFill>
            </a:endParaRPr>
          </a:p>
          <a:p>
            <a:pPr marL="0" indent="0">
              <a:buNone/>
            </a:pPr>
            <a:endParaRPr lang="fr-FR" sz="2000" dirty="0">
              <a:solidFill>
                <a:srgbClr val="FF9300"/>
              </a:solidFill>
            </a:endParaRPr>
          </a:p>
          <a:p>
            <a:pPr marL="0" indent="0" algn="r">
              <a:buNone/>
            </a:pPr>
            <a:r>
              <a:rPr lang="fr-FR" sz="2000" dirty="0">
                <a:solidFill>
                  <a:srgbClr val="FF9300"/>
                </a:solidFill>
              </a:rPr>
              <a:t>Axe du jour : le droit patrimonial &gt; la réserve</a:t>
            </a:r>
          </a:p>
        </p:txBody>
      </p:sp>
    </p:spTree>
    <p:extLst>
      <p:ext uri="{BB962C8B-B14F-4D97-AF65-F5344CB8AC3E}">
        <p14:creationId xmlns:p14="http://schemas.microsoft.com/office/powerpoint/2010/main" val="2006464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2" y="1636983"/>
            <a:ext cx="5265682"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Henri De Page</a:t>
            </a:r>
          </a:p>
          <a:p>
            <a:pPr algn="ctr" defTabSz="795528">
              <a:spcAft>
                <a:spcPts val="600"/>
              </a:spcAft>
            </a:pPr>
            <a:r>
              <a:rPr lang="fr-FR" sz="3200" u="sng" kern="1200" dirty="0">
                <a:solidFill>
                  <a:srgbClr val="FF9300"/>
                </a:solidFill>
                <a:latin typeface="+mn-lt"/>
                <a:ea typeface="+mn-ea"/>
                <a:cs typeface="+mn-cs"/>
              </a:rPr>
              <a:t>Triptyque</a:t>
            </a: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000" u="sng" kern="1200" dirty="0">
                <a:solidFill>
                  <a:schemeClr val="tx1"/>
                </a:solidFill>
                <a:latin typeface="+mn-lt"/>
                <a:ea typeface="+mn-ea"/>
                <a:cs typeface="+mn-cs"/>
              </a:rPr>
              <a:t>Ordre public </a:t>
            </a:r>
            <a:r>
              <a:rPr lang="fr-FR" sz="2000" kern="1200" dirty="0">
                <a:solidFill>
                  <a:schemeClr val="tx1"/>
                </a:solidFill>
                <a:latin typeface="+mn-lt"/>
                <a:ea typeface="+mn-ea"/>
                <a:cs typeface="+mn-cs"/>
              </a:rPr>
              <a:t>: loi qui touche aux intérêts essentiels de l’Etat ou de la collectivité,  ou qui fixe, dans le droit priv</a:t>
            </a:r>
            <a:r>
              <a:rPr lang="fr-FR" sz="2000" dirty="0"/>
              <a:t>é, les bases juridiques fondamentales sur lesquelles repose l’ordre économique ou moral d’une société déterminée.</a:t>
            </a:r>
            <a:endParaRPr lang="fr-FR" sz="2000" kern="1200" dirty="0">
              <a:solidFill>
                <a:schemeClr val="tx1"/>
              </a:solidFill>
              <a:latin typeface="+mn-lt"/>
              <a:ea typeface="+mn-ea"/>
              <a:cs typeface="+mn-cs"/>
            </a:endParaRPr>
          </a:p>
          <a:p>
            <a:pPr defTabSz="795528">
              <a:spcAft>
                <a:spcPts val="600"/>
              </a:spcAft>
            </a:pPr>
            <a:endParaRPr lang="fr-FR" sz="2000" kern="1200" dirty="0">
              <a:solidFill>
                <a:schemeClr val="tx1"/>
              </a:solidFill>
              <a:latin typeface="+mn-lt"/>
              <a:ea typeface="+mn-ea"/>
              <a:cs typeface="+mn-cs"/>
            </a:endParaRPr>
          </a:p>
          <a:p>
            <a:pPr defTabSz="795528">
              <a:spcAft>
                <a:spcPts val="600"/>
              </a:spcAft>
            </a:pPr>
            <a:r>
              <a:rPr lang="fr-FR" sz="2000" u="sng" kern="1200" dirty="0">
                <a:solidFill>
                  <a:schemeClr val="tx1"/>
                </a:solidFill>
                <a:latin typeface="+mn-lt"/>
                <a:ea typeface="+mn-ea"/>
                <a:cs typeface="+mn-cs"/>
              </a:rPr>
              <a:t>Impératif</a:t>
            </a:r>
            <a:r>
              <a:rPr lang="fr-FR" sz="2000" kern="1200" dirty="0">
                <a:solidFill>
                  <a:schemeClr val="tx1"/>
                </a:solidFill>
                <a:latin typeface="+mn-lt"/>
                <a:ea typeface="+mn-ea"/>
                <a:cs typeface="+mn-cs"/>
              </a:rPr>
              <a:t>  </a:t>
            </a:r>
          </a:p>
          <a:p>
            <a:pPr defTabSz="795528">
              <a:spcAft>
                <a:spcPts val="600"/>
              </a:spcAft>
            </a:pPr>
            <a:endParaRPr lang="fr-FR" sz="2000" kern="1200" dirty="0">
              <a:solidFill>
                <a:schemeClr val="tx1"/>
              </a:solidFill>
              <a:latin typeface="+mn-lt"/>
              <a:ea typeface="+mn-ea"/>
              <a:cs typeface="+mn-cs"/>
            </a:endParaRPr>
          </a:p>
          <a:p>
            <a:pPr defTabSz="795528">
              <a:spcAft>
                <a:spcPts val="600"/>
              </a:spcAft>
            </a:pPr>
            <a:r>
              <a:rPr lang="fr-FR" sz="2000" u="sng" kern="1200" dirty="0">
                <a:solidFill>
                  <a:schemeClr val="tx1"/>
                </a:solidFill>
                <a:latin typeface="+mn-lt"/>
                <a:ea typeface="+mn-ea"/>
                <a:cs typeface="+mn-cs"/>
              </a:rPr>
              <a:t>Supplétif</a:t>
            </a:r>
            <a:r>
              <a:rPr lang="fr-FR" sz="2000" kern="1200" dirty="0">
                <a:solidFill>
                  <a:schemeClr val="tx1"/>
                </a:solidFill>
                <a:latin typeface="+mn-lt"/>
                <a:ea typeface="+mn-ea"/>
                <a:cs typeface="+mn-cs"/>
              </a:rPr>
              <a:t> : (poss. </a:t>
            </a:r>
            <a:r>
              <a:rPr lang="fr-FR" sz="2000" kern="1200" dirty="0" err="1">
                <a:solidFill>
                  <a:schemeClr val="tx1"/>
                </a:solidFill>
                <a:latin typeface="+mn-lt"/>
                <a:ea typeface="+mn-ea"/>
                <a:cs typeface="+mn-cs"/>
              </a:rPr>
              <a:t>conv</a:t>
            </a:r>
            <a:r>
              <a:rPr lang="fr-FR" sz="2000" kern="1200" dirty="0">
                <a:solidFill>
                  <a:schemeClr val="tx1"/>
                </a:solidFill>
                <a:latin typeface="+mn-lt"/>
                <a:ea typeface="+mn-ea"/>
                <a:cs typeface="+mn-cs"/>
              </a:rPr>
              <a:t>. </a:t>
            </a:r>
            <a:r>
              <a:rPr lang="fr-FR" sz="2000" kern="1200" dirty="0" err="1">
                <a:solidFill>
                  <a:schemeClr val="tx1"/>
                </a:solidFill>
                <a:latin typeface="+mn-lt"/>
                <a:ea typeface="+mn-ea"/>
                <a:cs typeface="+mn-cs"/>
              </a:rPr>
              <a:t>contr</a:t>
            </a:r>
            <a:r>
              <a:rPr lang="fr-FR" sz="2000" kern="1200" dirty="0">
                <a:solidFill>
                  <a:schemeClr val="tx1"/>
                </a:solidFill>
                <a:latin typeface="+mn-lt"/>
                <a:ea typeface="+mn-ea"/>
                <a:cs typeface="+mn-cs"/>
              </a:rPr>
              <a:t>.)</a:t>
            </a:r>
            <a:endParaRPr lang="fr-FR" sz="2000" dirty="0"/>
          </a:p>
        </p:txBody>
      </p:sp>
      <p:sp>
        <p:nvSpPr>
          <p:cNvPr id="8" name="Espace réservé du contenu 5">
            <a:extLst>
              <a:ext uri="{FF2B5EF4-FFF2-40B4-BE49-F238E27FC236}">
                <a16:creationId xmlns:a16="http://schemas.microsoft.com/office/drawing/2014/main" id="{CE4362CC-AA92-3575-6C89-74CC282F4216}"/>
              </a:ext>
            </a:extLst>
          </p:cNvPr>
          <p:cNvSpPr txBox="1">
            <a:spLocks/>
          </p:cNvSpPr>
          <p:nvPr/>
        </p:nvSpPr>
        <p:spPr>
          <a:xfrm>
            <a:off x="5943599" y="1619355"/>
            <a:ext cx="6248401" cy="508555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795528">
              <a:spcBef>
                <a:spcPts val="870"/>
              </a:spcBef>
              <a:buNone/>
            </a:pPr>
            <a:r>
              <a:rPr lang="fr-FR" sz="3200" b="1" dirty="0">
                <a:ln w="22225">
                  <a:solidFill>
                    <a:schemeClr val="accent2"/>
                  </a:solidFill>
                  <a:prstDash val="solid"/>
                </a:ln>
                <a:solidFill>
                  <a:schemeClr val="accent2">
                    <a:lumMod val="40000"/>
                    <a:lumOff val="60000"/>
                  </a:schemeClr>
                </a:solidFill>
              </a:rPr>
              <a:t>Jean </a:t>
            </a:r>
            <a:r>
              <a:rPr lang="fr-FR" sz="3200" b="1" dirty="0" err="1">
                <a:ln w="22225">
                  <a:solidFill>
                    <a:schemeClr val="accent2"/>
                  </a:solidFill>
                  <a:prstDash val="solid"/>
                </a:ln>
                <a:solidFill>
                  <a:schemeClr val="accent2">
                    <a:lumMod val="40000"/>
                    <a:lumOff val="60000"/>
                  </a:schemeClr>
                </a:solidFill>
              </a:rPr>
              <a:t>Dabin</a:t>
            </a:r>
            <a:endParaRPr lang="fr-FR" sz="3200" b="1" dirty="0">
              <a:ln w="22225">
                <a:solidFill>
                  <a:schemeClr val="accent2"/>
                </a:solidFill>
                <a:prstDash val="solid"/>
              </a:ln>
              <a:solidFill>
                <a:schemeClr val="accent2">
                  <a:lumMod val="40000"/>
                  <a:lumOff val="60000"/>
                </a:schemeClr>
              </a:solidFill>
            </a:endParaRPr>
          </a:p>
          <a:p>
            <a:pPr marL="0" indent="0" algn="ctr" defTabSz="795528">
              <a:spcBef>
                <a:spcPts val="870"/>
              </a:spcBef>
              <a:buNone/>
            </a:pPr>
            <a:r>
              <a:rPr lang="fr-FR" sz="3200" u="sng" dirty="0">
                <a:solidFill>
                  <a:srgbClr val="FF9300"/>
                </a:solidFill>
              </a:rPr>
              <a:t>Diptyque</a:t>
            </a:r>
          </a:p>
          <a:p>
            <a:pPr marL="0" indent="0" defTabSz="795528">
              <a:spcBef>
                <a:spcPts val="870"/>
              </a:spcBef>
              <a:buNone/>
            </a:pPr>
            <a:r>
              <a:rPr lang="fr-FR" sz="1570" kern="1200" dirty="0">
                <a:solidFill>
                  <a:schemeClr val="tx1"/>
                </a:solidFill>
                <a:latin typeface="+mn-lt"/>
                <a:ea typeface="+mn-ea"/>
                <a:cs typeface="+mn-cs"/>
              </a:rPr>
              <a:t> </a:t>
            </a:r>
          </a:p>
          <a:p>
            <a:pPr marL="0" indent="0" defTabSz="795528">
              <a:spcBef>
                <a:spcPts val="870"/>
              </a:spcBef>
              <a:buNone/>
            </a:pPr>
            <a:r>
              <a:rPr lang="fr-FR" sz="2000" u="sng" kern="1200" dirty="0">
                <a:solidFill>
                  <a:schemeClr val="tx1"/>
                </a:solidFill>
                <a:latin typeface="+mn-lt"/>
                <a:ea typeface="+mn-ea"/>
                <a:cs typeface="+mn-cs"/>
              </a:rPr>
              <a:t>Impératif</a:t>
            </a:r>
            <a:r>
              <a:rPr lang="fr-FR" sz="2000" kern="1200" dirty="0">
                <a:solidFill>
                  <a:schemeClr val="tx1"/>
                </a:solidFill>
                <a:latin typeface="+mn-lt"/>
                <a:ea typeface="+mn-ea"/>
                <a:cs typeface="+mn-cs"/>
              </a:rPr>
              <a:t> : </a:t>
            </a:r>
          </a:p>
          <a:p>
            <a:pPr marL="0" indent="0" algn="just" defTabSz="795528">
              <a:spcBef>
                <a:spcPts val="870"/>
              </a:spcBef>
              <a:buNone/>
            </a:pPr>
            <a:r>
              <a:rPr lang="fr-FR" sz="2400" kern="1200" dirty="0">
                <a:solidFill>
                  <a:schemeClr val="tx1"/>
                </a:solidFill>
                <a:latin typeface="+mn-lt"/>
                <a:ea typeface="+mn-ea"/>
                <a:cs typeface="+mn-cs"/>
              </a:rPr>
              <a:t>- les règles relatives aux conditions moyennant lesquelles la volonté est admise à produire effet (consentement, objet, publicité,…)</a:t>
            </a:r>
          </a:p>
          <a:p>
            <a:pPr marL="0" indent="0" algn="just" defTabSz="795528">
              <a:spcBef>
                <a:spcPts val="870"/>
              </a:spcBef>
              <a:buNone/>
            </a:pPr>
            <a:r>
              <a:rPr lang="fr-FR" sz="2400" dirty="0"/>
              <a:t>- les règles relatives aux sanctions</a:t>
            </a:r>
          </a:p>
          <a:p>
            <a:pPr marL="0" indent="0" algn="just" defTabSz="795528">
              <a:spcBef>
                <a:spcPts val="870"/>
              </a:spcBef>
              <a:buNone/>
            </a:pPr>
            <a:r>
              <a:rPr lang="fr-FR" sz="2400" kern="1200" dirty="0">
                <a:solidFill>
                  <a:schemeClr val="tx1"/>
                </a:solidFill>
                <a:latin typeface="+mn-lt"/>
                <a:ea typeface="+mn-ea"/>
                <a:cs typeface="+mn-cs"/>
              </a:rPr>
              <a:t>- les règles qualifiées d’impératives par le législateur</a:t>
            </a:r>
          </a:p>
          <a:p>
            <a:pPr marL="0" indent="0" algn="just" defTabSz="795528">
              <a:spcBef>
                <a:spcPts val="870"/>
              </a:spcBef>
              <a:buNone/>
            </a:pPr>
            <a:r>
              <a:rPr lang="fr-FR" sz="2400" dirty="0"/>
              <a:t>- toutes les règles que le critère général de l’art. 6 permet de qualifier comme tel, à savoir toute loi qui intéresse l’ordre public. </a:t>
            </a:r>
          </a:p>
          <a:p>
            <a:pPr marL="0" indent="0" algn="just" defTabSz="795528">
              <a:spcBef>
                <a:spcPts val="870"/>
              </a:spcBef>
              <a:buNone/>
            </a:pPr>
            <a:r>
              <a:rPr lang="fr-FR" sz="2400" kern="1200" dirty="0">
                <a:solidFill>
                  <a:schemeClr val="tx1"/>
                </a:solidFill>
                <a:latin typeface="+mn-lt"/>
                <a:ea typeface="+mn-ea"/>
                <a:cs typeface="+mn-cs"/>
              </a:rPr>
              <a:t>	càd loi de « justice sociale » </a:t>
            </a:r>
          </a:p>
          <a:p>
            <a:pPr marL="0" indent="0" algn="just" defTabSz="795528">
              <a:spcBef>
                <a:spcPts val="870"/>
              </a:spcBef>
              <a:buNone/>
            </a:pPr>
            <a:r>
              <a:rPr lang="fr-FR" sz="2400" kern="1200" dirty="0">
                <a:solidFill>
                  <a:schemeClr val="tx1"/>
                </a:solidFill>
                <a:latin typeface="+mn-lt"/>
                <a:ea typeface="+mn-ea"/>
                <a:cs typeface="+mn-cs"/>
              </a:rPr>
              <a:t>	Peu importe que le but est de protéger l’intérêt général ou des intérêts privés : les deux sont d’ordre public à des titres différents : les unes au titre du bien propre de la société et du public et les autres au titre de la croyance en l’idéal social qu’elles véhiculent </a:t>
            </a:r>
          </a:p>
          <a:p>
            <a:pPr marL="0" indent="0" defTabSz="795528">
              <a:spcBef>
                <a:spcPts val="870"/>
              </a:spcBef>
              <a:buNone/>
            </a:pPr>
            <a:endParaRPr lang="fr-FR" sz="2000" kern="1200" dirty="0">
              <a:solidFill>
                <a:schemeClr val="tx1"/>
              </a:solidFill>
              <a:latin typeface="+mn-lt"/>
              <a:ea typeface="+mn-ea"/>
              <a:cs typeface="+mn-cs"/>
            </a:endParaRPr>
          </a:p>
          <a:p>
            <a:pPr marL="0" indent="0" defTabSz="795528">
              <a:spcBef>
                <a:spcPts val="870"/>
              </a:spcBef>
              <a:buNone/>
            </a:pPr>
            <a:r>
              <a:rPr lang="fr-FR" sz="2400" u="sng" kern="1200" dirty="0">
                <a:solidFill>
                  <a:schemeClr val="tx1"/>
                </a:solidFill>
                <a:latin typeface="+mn-lt"/>
                <a:ea typeface="+mn-ea"/>
                <a:cs typeface="+mn-cs"/>
              </a:rPr>
              <a:t>Supplétif</a:t>
            </a:r>
            <a:r>
              <a:rPr lang="fr-FR" sz="2400" kern="1200" dirty="0">
                <a:solidFill>
                  <a:schemeClr val="tx1"/>
                </a:solidFill>
                <a:latin typeface="+mn-lt"/>
                <a:ea typeface="+mn-ea"/>
                <a:cs typeface="+mn-cs"/>
              </a:rPr>
              <a:t> : (poss. </a:t>
            </a:r>
            <a:r>
              <a:rPr lang="fr-FR" sz="2400" kern="1200" dirty="0" err="1">
                <a:solidFill>
                  <a:schemeClr val="tx1"/>
                </a:solidFill>
                <a:latin typeface="+mn-lt"/>
                <a:ea typeface="+mn-ea"/>
                <a:cs typeface="+mn-cs"/>
              </a:rPr>
              <a:t>conv</a:t>
            </a:r>
            <a:r>
              <a:rPr lang="fr-FR" sz="2400" kern="1200" dirty="0">
                <a:solidFill>
                  <a:schemeClr val="tx1"/>
                </a:solidFill>
                <a:latin typeface="+mn-lt"/>
                <a:ea typeface="+mn-ea"/>
                <a:cs typeface="+mn-cs"/>
              </a:rPr>
              <a:t>. </a:t>
            </a:r>
            <a:r>
              <a:rPr lang="fr-FR" sz="2400" kern="1200" dirty="0" err="1">
                <a:solidFill>
                  <a:schemeClr val="tx1"/>
                </a:solidFill>
                <a:latin typeface="+mn-lt"/>
                <a:ea typeface="+mn-ea"/>
                <a:cs typeface="+mn-cs"/>
              </a:rPr>
              <a:t>contr</a:t>
            </a:r>
            <a:r>
              <a:rPr lang="fr-FR" sz="2400" kern="1200" dirty="0">
                <a:solidFill>
                  <a:schemeClr val="tx1"/>
                </a:solidFill>
                <a:latin typeface="+mn-lt"/>
                <a:ea typeface="+mn-ea"/>
                <a:cs typeface="+mn-cs"/>
              </a:rPr>
              <a:t>.)</a:t>
            </a:r>
            <a:endParaRPr lang="fr-FR" sz="2400" dirty="0"/>
          </a:p>
        </p:txBody>
      </p:sp>
      <p:sp>
        <p:nvSpPr>
          <p:cNvPr id="9" name="Rectangle 8">
            <a:extLst>
              <a:ext uri="{FF2B5EF4-FFF2-40B4-BE49-F238E27FC236}">
                <a16:creationId xmlns:a16="http://schemas.microsoft.com/office/drawing/2014/main" id="{F90877F7-E68F-F198-E969-7815F842B876}"/>
              </a:ext>
            </a:extLst>
          </p:cNvPr>
          <p:cNvSpPr/>
          <p:nvPr/>
        </p:nvSpPr>
        <p:spPr>
          <a:xfrm>
            <a:off x="5699526" y="1631291"/>
            <a:ext cx="152400" cy="509693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b="1">
              <a:ln w="22225">
                <a:solidFill>
                  <a:schemeClr val="accent2"/>
                </a:solidFill>
                <a:prstDash val="solid"/>
              </a:ln>
              <a:solidFill>
                <a:schemeClr val="accent2">
                  <a:lumMod val="40000"/>
                  <a:lumOff val="60000"/>
                </a:schemeClr>
              </a:solidFill>
            </a:endParaRPr>
          </a:p>
        </p:txBody>
      </p:sp>
      <p:sp>
        <p:nvSpPr>
          <p:cNvPr id="10" name="ZoneTexte 9">
            <a:extLst>
              <a:ext uri="{FF2B5EF4-FFF2-40B4-BE49-F238E27FC236}">
                <a16:creationId xmlns:a16="http://schemas.microsoft.com/office/drawing/2014/main" id="{A8098129-7A3A-9B7D-0C7C-15252CBD3E40}"/>
              </a:ext>
            </a:extLst>
          </p:cNvPr>
          <p:cNvSpPr txBox="1"/>
          <p:nvPr/>
        </p:nvSpPr>
        <p:spPr>
          <a:xfrm>
            <a:off x="3860390" y="1034036"/>
            <a:ext cx="4523995" cy="461665"/>
          </a:xfrm>
          <a:prstGeom prst="rect">
            <a:avLst/>
          </a:prstGeom>
          <a:noFill/>
        </p:spPr>
        <p:txBody>
          <a:bodyPr wrap="none" rtlCol="0">
            <a:spAutoFit/>
          </a:bodyPr>
          <a:lstStyle/>
          <a:p>
            <a:r>
              <a:rPr lang="fr-FR" sz="2400" b="1" dirty="0"/>
              <a:t>Limite à l’autonomie de la volonté</a:t>
            </a:r>
          </a:p>
        </p:txBody>
      </p:sp>
    </p:spTree>
    <p:extLst>
      <p:ext uri="{BB962C8B-B14F-4D97-AF65-F5344CB8AC3E}">
        <p14:creationId xmlns:p14="http://schemas.microsoft.com/office/powerpoint/2010/main" val="303433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455691"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La Cour de cassation…</a:t>
            </a:r>
            <a:endParaRPr lang="fr-FR" sz="3200" u="sng" kern="1200" dirty="0">
              <a:solidFill>
                <a:srgbClr val="FF9300"/>
              </a:solidFill>
              <a:latin typeface="+mn-lt"/>
              <a:ea typeface="+mn-ea"/>
              <a:cs typeface="+mn-cs"/>
            </a:endParaRP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000" kern="1200" dirty="0">
                <a:solidFill>
                  <a:schemeClr val="tx1"/>
                </a:solidFill>
                <a:latin typeface="+mn-lt"/>
                <a:ea typeface="+mn-ea"/>
                <a:cs typeface="+mn-cs"/>
              </a:rPr>
              <a:t>	</a:t>
            </a:r>
            <a:r>
              <a:rPr lang="fr-FR" sz="2400" u="sng" kern="1200" dirty="0">
                <a:solidFill>
                  <a:schemeClr val="tx1"/>
                </a:solidFill>
                <a:latin typeface="+mn-lt"/>
                <a:ea typeface="+mn-ea"/>
                <a:cs typeface="+mn-cs"/>
              </a:rPr>
              <a:t>Arrêt du 9 décembre 1948.</a:t>
            </a:r>
            <a:endParaRPr lang="fr-FR" sz="2400" kern="1200" dirty="0">
              <a:solidFill>
                <a:schemeClr val="tx1"/>
              </a:solidFill>
              <a:latin typeface="+mn-lt"/>
              <a:ea typeface="+mn-ea"/>
              <a:cs typeface="+mn-cs"/>
            </a:endParaRPr>
          </a:p>
          <a:p>
            <a:pPr defTabSz="795528">
              <a:spcAft>
                <a:spcPts val="600"/>
              </a:spcAft>
            </a:pPr>
            <a:endParaRPr lang="fr-FR" sz="1000" kern="1200" dirty="0">
              <a:solidFill>
                <a:schemeClr val="tx1"/>
              </a:solidFill>
              <a:latin typeface="+mn-lt"/>
              <a:ea typeface="+mn-ea"/>
              <a:cs typeface="+mn-cs"/>
            </a:endParaRPr>
          </a:p>
          <a:p>
            <a:pPr algn="just" defTabSz="795528">
              <a:spcAft>
                <a:spcPts val="600"/>
              </a:spcAft>
            </a:pPr>
            <a:r>
              <a:rPr lang="fr-FR" sz="2400" kern="1200" dirty="0">
                <a:solidFill>
                  <a:schemeClr val="tx1"/>
                </a:solidFill>
                <a:latin typeface="Calibri" panose="020F0502020204030204" pitchFamily="34" charset="0"/>
                <a:cs typeface="+mn-cs"/>
              </a:rPr>
              <a:t>E</a:t>
            </a:r>
            <a:r>
              <a:rPr lang="fr-FR" sz="2400" dirty="0">
                <a:effectLst/>
                <a:latin typeface="Calibri" panose="020F0502020204030204" pitchFamily="34" charset="0"/>
                <a:ea typeface="Times New Roman" panose="02020603050405020304" pitchFamily="18" charset="0"/>
              </a:rPr>
              <a:t>st « d’ordre public proprement dit », « la loi </a:t>
            </a:r>
            <a:r>
              <a:rPr lang="fr-BE" sz="2400" dirty="0">
                <a:effectLst/>
                <a:latin typeface="Calibri" panose="020F0502020204030204" pitchFamily="34" charset="0"/>
                <a:ea typeface="Times New Roman" panose="02020603050405020304" pitchFamily="18" charset="0"/>
                <a:cs typeface="Calibri Light" panose="020F0302020204030204" pitchFamily="34" charset="0"/>
              </a:rPr>
              <a:t>qui touche aux intérêts essentiels de l’État ou de la collectivité et qui fixe, dans le droit privé, les bases juridiques sur lesquelles repose l’ordre économique ou moral de la société ».</a:t>
            </a:r>
            <a:r>
              <a:rPr lang="fr-BE" sz="2400" dirty="0">
                <a:effectLst/>
              </a:rPr>
              <a:t> </a:t>
            </a:r>
            <a:endParaRPr lang="fr-FR" sz="2400" kern="1200" dirty="0">
              <a:solidFill>
                <a:schemeClr val="tx1"/>
              </a:solidFill>
              <a:latin typeface="+mn-lt"/>
              <a:ea typeface="+mn-ea"/>
              <a:cs typeface="+mn-cs"/>
            </a:endParaRPr>
          </a:p>
          <a:p>
            <a:pPr defTabSz="795528">
              <a:spcAft>
                <a:spcPts val="600"/>
              </a:spcAft>
            </a:pPr>
            <a:endParaRPr lang="fr-FR" sz="2400" kern="1200" dirty="0">
              <a:solidFill>
                <a:schemeClr val="tx1"/>
              </a:solidFill>
              <a:latin typeface="+mn-lt"/>
              <a:ea typeface="+mn-ea"/>
              <a:cs typeface="+mn-cs"/>
            </a:endParaRPr>
          </a:p>
          <a:p>
            <a:pPr defTabSz="795528">
              <a:spcAft>
                <a:spcPts val="600"/>
              </a:spcAft>
            </a:pPr>
            <a:r>
              <a:rPr lang="fr-FR" sz="2400" kern="1200" dirty="0">
                <a:solidFill>
                  <a:schemeClr val="tx1"/>
                </a:solidFill>
                <a:latin typeface="+mn-lt"/>
                <a:ea typeface="+mn-ea"/>
                <a:cs typeface="+mn-cs"/>
              </a:rPr>
              <a:t>	</a:t>
            </a:r>
            <a:r>
              <a:rPr lang="fr-FR" sz="2400" u="sng" kern="1200" dirty="0">
                <a:solidFill>
                  <a:schemeClr val="tx1"/>
                </a:solidFill>
                <a:latin typeface="+mn-lt"/>
                <a:ea typeface="+mn-ea"/>
                <a:cs typeface="+mn-cs"/>
              </a:rPr>
              <a:t>Arrêt du 6 décembre 1956.</a:t>
            </a:r>
          </a:p>
          <a:p>
            <a:pPr defTabSz="795528">
              <a:spcAft>
                <a:spcPts val="600"/>
              </a:spcAft>
            </a:pPr>
            <a:endParaRPr lang="fr-FR" sz="1000" u="sng" dirty="0"/>
          </a:p>
          <a:p>
            <a:pPr algn="just" defTabSz="795528">
              <a:spcAft>
                <a:spcPts val="600"/>
              </a:spcAft>
            </a:pPr>
            <a:r>
              <a:rPr lang="fr-BE" sz="2400" dirty="0">
                <a:effectLst/>
                <a:latin typeface="Calibri" panose="020F0502020204030204" pitchFamily="34" charset="0"/>
                <a:ea typeface="Times New Roman" panose="02020603050405020304" pitchFamily="18" charset="0"/>
                <a:cs typeface="Calibri Light" panose="020F0302020204030204" pitchFamily="34" charset="0"/>
              </a:rPr>
              <a:t>Est impérative la loi « conçue comme </a:t>
            </a:r>
            <a:r>
              <a:rPr lang="fr-FR" sz="2400" dirty="0">
                <a:effectLst/>
                <a:latin typeface="Calibri" panose="020F0502020204030204" pitchFamily="34" charset="0"/>
                <a:ea typeface="Times New Roman" panose="02020603050405020304" pitchFamily="18" charset="0"/>
              </a:rPr>
              <a:t>un obstacle à toute convention contraire et protégeant non pas un intérêt public, mais simplement privé (…) »</a:t>
            </a:r>
            <a:r>
              <a:rPr lang="fr-BE" sz="2400" dirty="0">
                <a:effectLst/>
              </a:rPr>
              <a:t> </a:t>
            </a:r>
            <a:endParaRPr lang="fr-FR" sz="2400" dirty="0"/>
          </a:p>
        </p:txBody>
      </p:sp>
      <p:sp>
        <p:nvSpPr>
          <p:cNvPr id="10" name="ZoneTexte 9">
            <a:extLst>
              <a:ext uri="{FF2B5EF4-FFF2-40B4-BE49-F238E27FC236}">
                <a16:creationId xmlns:a16="http://schemas.microsoft.com/office/drawing/2014/main" id="{A8098129-7A3A-9B7D-0C7C-15252CBD3E40}"/>
              </a:ext>
            </a:extLst>
          </p:cNvPr>
          <p:cNvSpPr txBox="1"/>
          <p:nvPr/>
        </p:nvSpPr>
        <p:spPr>
          <a:xfrm>
            <a:off x="3860390" y="1034036"/>
            <a:ext cx="4523995" cy="461665"/>
          </a:xfrm>
          <a:prstGeom prst="rect">
            <a:avLst/>
          </a:prstGeom>
          <a:noFill/>
        </p:spPr>
        <p:txBody>
          <a:bodyPr wrap="none" rtlCol="0">
            <a:spAutoFit/>
          </a:bodyPr>
          <a:lstStyle/>
          <a:p>
            <a:r>
              <a:rPr lang="fr-FR" sz="2400" b="1" dirty="0"/>
              <a:t>Limite à l’autonomie de la volonté</a:t>
            </a:r>
          </a:p>
        </p:txBody>
      </p:sp>
    </p:spTree>
    <p:extLst>
      <p:ext uri="{BB962C8B-B14F-4D97-AF65-F5344CB8AC3E}">
        <p14:creationId xmlns:p14="http://schemas.microsoft.com/office/powerpoint/2010/main" val="4154025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455691"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L’article 1.3. </a:t>
            </a:r>
            <a:r>
              <a:rPr lang="fr-FR" sz="3200" b="1" dirty="0">
                <a:ln w="22225">
                  <a:solidFill>
                    <a:schemeClr val="accent2"/>
                  </a:solidFill>
                  <a:prstDash val="solid"/>
                </a:ln>
                <a:solidFill>
                  <a:schemeClr val="accent2">
                    <a:lumMod val="40000"/>
                    <a:lumOff val="60000"/>
                  </a:schemeClr>
                </a:solidFill>
              </a:rPr>
              <a:t>du Code civil…</a:t>
            </a:r>
            <a:endParaRPr lang="fr-FR" sz="3200" u="sng" kern="1200" dirty="0">
              <a:solidFill>
                <a:srgbClr val="FF9300"/>
              </a:solidFill>
              <a:latin typeface="+mn-lt"/>
              <a:ea typeface="+mn-ea"/>
              <a:cs typeface="+mn-cs"/>
            </a:endParaRP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000" kern="1200" dirty="0">
                <a:solidFill>
                  <a:schemeClr val="tx1"/>
                </a:solidFill>
                <a:ea typeface="+mn-ea"/>
                <a:cs typeface="+mn-cs"/>
              </a:rPr>
              <a:t>	</a:t>
            </a:r>
            <a:r>
              <a:rPr lang="fr-FR" sz="2400" dirty="0">
                <a:effectLst/>
                <a:ea typeface="Times New Roman" panose="02020603050405020304" pitchFamily="18" charset="0"/>
                <a:cs typeface="Calibri" panose="020F0502020204030204" pitchFamily="34" charset="0"/>
              </a:rPr>
              <a:t>« </a:t>
            </a:r>
            <a:r>
              <a:rPr lang="fr-BE" sz="2400" dirty="0">
                <a:effectLst/>
                <a:ea typeface="Times New Roman" panose="02020603050405020304" pitchFamily="18" charset="0"/>
                <a:cs typeface="Calibri" panose="020F0502020204030204" pitchFamily="34" charset="0"/>
              </a:rPr>
              <a:t>L'acte juridique est la manifestation de volonté par laquelle une ou plusieurs personnes ont l'intention de faire naître des effets de droit. Sauf disposition légale contraire, toute personne, physique ou morale, possède la capacité de jouissance et la capacité d'exercice. </a:t>
            </a:r>
          </a:p>
          <a:p>
            <a:pPr algn="just" defTabSz="795528">
              <a:spcAft>
                <a:spcPts val="600"/>
              </a:spcAft>
            </a:pPr>
            <a:r>
              <a:rPr lang="fr-BE" sz="2400" dirty="0">
                <a:ea typeface="Times New Roman" panose="02020603050405020304" pitchFamily="18" charset="0"/>
                <a:cs typeface="Calibri" panose="020F0502020204030204" pitchFamily="34" charset="0"/>
              </a:rPr>
              <a:t>	</a:t>
            </a:r>
            <a:r>
              <a:rPr lang="fr-BE" sz="2400" dirty="0">
                <a:effectLst/>
                <a:ea typeface="Times New Roman" panose="02020603050405020304" pitchFamily="18" charset="0"/>
                <a:cs typeface="Calibri" panose="020F0502020204030204" pitchFamily="34" charset="0"/>
              </a:rPr>
              <a:t>On ne peut déroger à l'ordre public ni aux règles impératives. </a:t>
            </a:r>
          </a:p>
          <a:p>
            <a:pPr algn="just" defTabSz="795528">
              <a:spcAft>
                <a:spcPts val="600"/>
              </a:spcAft>
            </a:pPr>
            <a:r>
              <a:rPr lang="fr-BE" sz="2400" dirty="0">
                <a:ea typeface="Times New Roman" panose="02020603050405020304" pitchFamily="18" charset="0"/>
                <a:cs typeface="Calibri" panose="020F0502020204030204" pitchFamily="34" charset="0"/>
              </a:rPr>
              <a:t>	</a:t>
            </a:r>
            <a:r>
              <a:rPr lang="fr-BE" sz="2400" b="1" dirty="0">
                <a:effectLst/>
                <a:ea typeface="Times New Roman" panose="02020603050405020304" pitchFamily="18" charset="0"/>
                <a:cs typeface="Calibri" panose="020F0502020204030204" pitchFamily="34" charset="0"/>
              </a:rPr>
              <a:t>Est d'ordre public </a:t>
            </a:r>
            <a:r>
              <a:rPr lang="fr-BE" sz="2400" dirty="0">
                <a:effectLst/>
                <a:ea typeface="Times New Roman" panose="02020603050405020304" pitchFamily="18" charset="0"/>
                <a:cs typeface="Calibri" panose="020F0502020204030204" pitchFamily="34" charset="0"/>
              </a:rPr>
              <a:t>la règle de droit qui touche aux intérêts essentiels de l'État ou de la collectivité, ou qui fixe, dans le droit privé, les bases juridiques sur lesquelles repose la société, telles que l'ordre économique, moral, social ou environnemental. </a:t>
            </a:r>
          </a:p>
          <a:p>
            <a:pPr algn="just" defTabSz="795528">
              <a:spcAft>
                <a:spcPts val="600"/>
              </a:spcAft>
            </a:pPr>
            <a:r>
              <a:rPr lang="fr-BE" sz="2400" dirty="0">
                <a:ea typeface="Times New Roman" panose="02020603050405020304" pitchFamily="18" charset="0"/>
                <a:cs typeface="Calibri" panose="020F0502020204030204" pitchFamily="34" charset="0"/>
              </a:rPr>
              <a:t>	</a:t>
            </a:r>
            <a:r>
              <a:rPr lang="fr-BE" sz="2400" b="1" dirty="0">
                <a:effectLst/>
                <a:ea typeface="Times New Roman" panose="02020603050405020304" pitchFamily="18" charset="0"/>
                <a:cs typeface="Calibri" panose="020F0502020204030204" pitchFamily="34" charset="0"/>
              </a:rPr>
              <a:t>Est impérative </a:t>
            </a:r>
            <a:r>
              <a:rPr lang="fr-BE" sz="2400" dirty="0">
                <a:effectLst/>
                <a:ea typeface="Times New Roman" panose="02020603050405020304" pitchFamily="18" charset="0"/>
                <a:cs typeface="Calibri" panose="020F0502020204030204" pitchFamily="34" charset="0"/>
              </a:rPr>
              <a:t>la règle de droit édictée pour la protection d'une partie réputée plus faible par la loi. »</a:t>
            </a:r>
            <a:r>
              <a:rPr lang="fr-BE" sz="2400" dirty="0">
                <a:effectLst/>
              </a:rPr>
              <a:t> </a:t>
            </a:r>
            <a:endParaRPr lang="fr-FR" sz="2400" dirty="0"/>
          </a:p>
        </p:txBody>
      </p:sp>
      <p:sp>
        <p:nvSpPr>
          <p:cNvPr id="10" name="ZoneTexte 9">
            <a:extLst>
              <a:ext uri="{FF2B5EF4-FFF2-40B4-BE49-F238E27FC236}">
                <a16:creationId xmlns:a16="http://schemas.microsoft.com/office/drawing/2014/main" id="{A8098129-7A3A-9B7D-0C7C-15252CBD3E40}"/>
              </a:ext>
            </a:extLst>
          </p:cNvPr>
          <p:cNvSpPr txBox="1"/>
          <p:nvPr/>
        </p:nvSpPr>
        <p:spPr>
          <a:xfrm>
            <a:off x="3860390" y="1034036"/>
            <a:ext cx="4523995" cy="461665"/>
          </a:xfrm>
          <a:prstGeom prst="rect">
            <a:avLst/>
          </a:prstGeom>
          <a:noFill/>
        </p:spPr>
        <p:txBody>
          <a:bodyPr wrap="none" rtlCol="0">
            <a:spAutoFit/>
          </a:bodyPr>
          <a:lstStyle/>
          <a:p>
            <a:r>
              <a:rPr lang="fr-FR" sz="2400" b="1" dirty="0"/>
              <a:t>Limite à l’autonomie de la volonté</a:t>
            </a:r>
          </a:p>
        </p:txBody>
      </p:sp>
    </p:spTree>
    <p:extLst>
      <p:ext uri="{BB962C8B-B14F-4D97-AF65-F5344CB8AC3E}">
        <p14:creationId xmlns:p14="http://schemas.microsoft.com/office/powerpoint/2010/main" val="777407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455691"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Le triptyque sous pressions</a:t>
            </a:r>
            <a:endParaRPr lang="fr-FR" sz="3200" u="sng" kern="1200" dirty="0">
              <a:solidFill>
                <a:srgbClr val="FF9300"/>
              </a:solidFill>
              <a:latin typeface="+mn-lt"/>
              <a:ea typeface="+mn-ea"/>
              <a:cs typeface="+mn-cs"/>
            </a:endParaRP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000" kern="1200" dirty="0">
                <a:solidFill>
                  <a:schemeClr val="tx1"/>
                </a:solidFill>
                <a:latin typeface="+mn-lt"/>
                <a:ea typeface="+mn-ea"/>
                <a:cs typeface="+mn-cs"/>
              </a:rPr>
              <a:t>	</a:t>
            </a:r>
            <a:r>
              <a:rPr lang="nl-BE" sz="2400" dirty="0">
                <a:effectLst/>
                <a:ea typeface="Times New Roman" panose="02020603050405020304" pitchFamily="18" charset="0"/>
                <a:cs typeface="Calibri" panose="020F0502020204030204" pitchFamily="34" charset="0"/>
              </a:rPr>
              <a:t>- Inadéquation de l’opposition entre l’intérêt général et les intérêts privés</a:t>
            </a:r>
          </a:p>
          <a:p>
            <a:pPr algn="just" defTabSz="795528">
              <a:spcAft>
                <a:spcPts val="600"/>
              </a:spcAft>
            </a:pPr>
            <a:r>
              <a:rPr lang="nl-BE" sz="2400" dirty="0">
                <a:cs typeface="Calibri" panose="020F0502020204030204" pitchFamily="34" charset="0"/>
              </a:rPr>
              <a:t>		Protéger des intérêts privés concourent à protéger l’intérêt général.</a:t>
            </a:r>
          </a:p>
          <a:p>
            <a:pPr algn="just" defTabSz="795528">
              <a:spcAft>
                <a:spcPts val="600"/>
              </a:spcAft>
            </a:pPr>
            <a:endParaRPr lang="nl-BE" sz="2400" dirty="0">
              <a:cs typeface="Calibri" panose="020F0502020204030204" pitchFamily="34" charset="0"/>
            </a:endParaRPr>
          </a:p>
          <a:p>
            <a:pPr algn="just" defTabSz="795528">
              <a:spcAft>
                <a:spcPts val="600"/>
              </a:spcAft>
            </a:pPr>
            <a:r>
              <a:rPr lang="nl-BE" sz="2400" dirty="0">
                <a:cs typeface="Calibri" panose="020F0502020204030204" pitchFamily="34" charset="0"/>
              </a:rPr>
              <a:t>	- La jurisprudence de la Cour de justice de l’Union européenne ou de la Cour européenne des droits de l’homme ne connait pas d’une tellle distinction. </a:t>
            </a:r>
            <a:endParaRPr lang="fr-FR" sz="2400" dirty="0"/>
          </a:p>
        </p:txBody>
      </p:sp>
      <p:sp>
        <p:nvSpPr>
          <p:cNvPr id="10" name="ZoneTexte 9">
            <a:extLst>
              <a:ext uri="{FF2B5EF4-FFF2-40B4-BE49-F238E27FC236}">
                <a16:creationId xmlns:a16="http://schemas.microsoft.com/office/drawing/2014/main" id="{A8098129-7A3A-9B7D-0C7C-15252CBD3E40}"/>
              </a:ext>
            </a:extLst>
          </p:cNvPr>
          <p:cNvSpPr txBox="1"/>
          <p:nvPr/>
        </p:nvSpPr>
        <p:spPr>
          <a:xfrm>
            <a:off x="3860390" y="1034036"/>
            <a:ext cx="4523995" cy="461665"/>
          </a:xfrm>
          <a:prstGeom prst="rect">
            <a:avLst/>
          </a:prstGeom>
          <a:noFill/>
        </p:spPr>
        <p:txBody>
          <a:bodyPr wrap="none" rtlCol="0">
            <a:spAutoFit/>
          </a:bodyPr>
          <a:lstStyle/>
          <a:p>
            <a:r>
              <a:rPr lang="fr-FR" sz="2400" b="1" dirty="0"/>
              <a:t>Limite à l’autonomie de la volonté</a:t>
            </a:r>
          </a:p>
        </p:txBody>
      </p:sp>
    </p:spTree>
    <p:extLst>
      <p:ext uri="{BB962C8B-B14F-4D97-AF65-F5344CB8AC3E}">
        <p14:creationId xmlns:p14="http://schemas.microsoft.com/office/powerpoint/2010/main" val="239954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a:solidFill>
                  <a:srgbClr val="FFFFFF"/>
                </a:solidFill>
              </a:rPr>
              <a:t>1. L’ordre public en droit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76200" y="1636983"/>
            <a:ext cx="5536324" cy="5085550"/>
          </a:xfrm>
          <a:prstGeom prst="rect">
            <a:avLst/>
          </a:prstGeom>
        </p:spPr>
        <p:txBody>
          <a:bodyPr/>
          <a:lstStyle/>
          <a:p>
            <a:pPr algn="ctr" defTabSz="795528">
              <a:spcAft>
                <a:spcPts val="600"/>
              </a:spcAft>
            </a:pPr>
            <a:r>
              <a:rPr lang="fr-FR" sz="2700" u="sng" dirty="0">
                <a:solidFill>
                  <a:srgbClr val="FF9300"/>
                </a:solidFill>
              </a:rPr>
              <a:t>Classiquement l’on enseignait : </a:t>
            </a:r>
          </a:p>
          <a:p>
            <a:pPr defTabSz="795528">
              <a:spcAft>
                <a:spcPts val="600"/>
              </a:spcAft>
            </a:pPr>
            <a:endParaRPr lang="fr-FR" sz="1000" kern="1200" dirty="0">
              <a:solidFill>
                <a:schemeClr val="tx1"/>
              </a:solidFill>
              <a:latin typeface="+mn-lt"/>
              <a:ea typeface="+mn-ea"/>
              <a:cs typeface="+mn-cs"/>
            </a:endParaRPr>
          </a:p>
          <a:p>
            <a:pPr algn="just" defTabSz="795528">
              <a:spcAft>
                <a:spcPts val="600"/>
              </a:spcAft>
            </a:pPr>
            <a:r>
              <a:rPr lang="fr-FR" sz="2400" kern="1200" dirty="0">
                <a:solidFill>
                  <a:schemeClr val="tx1"/>
                </a:solidFill>
                <a:latin typeface="+mn-lt"/>
                <a:ea typeface="+mn-ea"/>
                <a:cs typeface="+mn-cs"/>
              </a:rPr>
              <a:t>- Nullité absolue </a:t>
            </a:r>
            <a:r>
              <a:rPr lang="fr-FR" sz="2400" i="1" kern="1200" dirty="0">
                <a:solidFill>
                  <a:schemeClr val="tx1"/>
                </a:solidFill>
                <a:latin typeface="+mn-lt"/>
                <a:ea typeface="+mn-ea"/>
                <a:cs typeface="+mn-cs"/>
              </a:rPr>
              <a:t>versus</a:t>
            </a:r>
            <a:r>
              <a:rPr lang="fr-FR" sz="2400" kern="1200" dirty="0">
                <a:solidFill>
                  <a:schemeClr val="tx1"/>
                </a:solidFill>
                <a:latin typeface="+mn-lt"/>
                <a:ea typeface="+mn-ea"/>
                <a:cs typeface="+mn-cs"/>
              </a:rPr>
              <a:t> nullité relative </a:t>
            </a:r>
          </a:p>
          <a:p>
            <a:pPr algn="just" defTabSz="795528">
              <a:spcAft>
                <a:spcPts val="600"/>
              </a:spcAft>
            </a:pPr>
            <a:endParaRPr lang="fr-FR" sz="1000" kern="1200" dirty="0">
              <a:solidFill>
                <a:schemeClr val="tx1"/>
              </a:solidFill>
              <a:latin typeface="+mn-lt"/>
              <a:ea typeface="+mn-ea"/>
              <a:cs typeface="+mn-cs"/>
            </a:endParaRPr>
          </a:p>
          <a:p>
            <a:pPr algn="just" defTabSz="795528">
              <a:spcAft>
                <a:spcPts val="600"/>
              </a:spcAft>
            </a:pPr>
            <a:endParaRPr lang="fr-FR" sz="1000" dirty="0"/>
          </a:p>
          <a:p>
            <a:pPr algn="just" defTabSz="795528">
              <a:spcAft>
                <a:spcPts val="600"/>
              </a:spcAft>
            </a:pPr>
            <a:endParaRPr lang="fr-FR" sz="1000" kern="1200" dirty="0">
              <a:solidFill>
                <a:schemeClr val="tx1"/>
              </a:solidFill>
              <a:latin typeface="+mn-lt"/>
              <a:ea typeface="+mn-ea"/>
              <a:cs typeface="+mn-cs"/>
            </a:endParaRPr>
          </a:p>
          <a:p>
            <a:pPr algn="just" defTabSz="795528">
              <a:spcAft>
                <a:spcPts val="600"/>
              </a:spcAft>
            </a:pPr>
            <a:r>
              <a:rPr lang="fr-FR" sz="2400" dirty="0"/>
              <a:t>- Moyen soulevé d’office </a:t>
            </a:r>
            <a:r>
              <a:rPr lang="fr-FR" sz="2400" i="1" dirty="0"/>
              <a:t>versus</a:t>
            </a:r>
            <a:r>
              <a:rPr lang="fr-FR" sz="2400" dirty="0"/>
              <a:t> moyen soulevé par la personne protégée</a:t>
            </a:r>
          </a:p>
          <a:p>
            <a:pPr algn="just" defTabSz="795528">
              <a:spcAft>
                <a:spcPts val="600"/>
              </a:spcAft>
            </a:pPr>
            <a:endParaRPr lang="fr-FR" sz="1000" dirty="0"/>
          </a:p>
          <a:p>
            <a:pPr algn="just" defTabSz="795528">
              <a:spcAft>
                <a:spcPts val="600"/>
              </a:spcAft>
            </a:pPr>
            <a:r>
              <a:rPr lang="fr-FR" sz="2400" dirty="0"/>
              <a:t>- Possibilité de soulever le moyen devant la Cour de cassation </a:t>
            </a:r>
            <a:r>
              <a:rPr lang="fr-FR" sz="2400" i="1" dirty="0"/>
              <a:t>versus</a:t>
            </a:r>
            <a:r>
              <a:rPr lang="fr-FR" sz="2400" dirty="0"/>
              <a:t> Impossibilité de le soulever</a:t>
            </a:r>
          </a:p>
          <a:p>
            <a:pPr algn="just" defTabSz="795528">
              <a:spcAft>
                <a:spcPts val="600"/>
              </a:spcAft>
            </a:pPr>
            <a:endParaRPr lang="fr-FR" sz="1000" dirty="0"/>
          </a:p>
          <a:p>
            <a:pPr algn="just" defTabSz="795528">
              <a:spcAft>
                <a:spcPts val="600"/>
              </a:spcAft>
            </a:pPr>
            <a:r>
              <a:rPr lang="fr-FR" sz="2400" dirty="0"/>
              <a:t>- Des points de départ et des délais de prescription différents</a:t>
            </a:r>
          </a:p>
        </p:txBody>
      </p:sp>
      <p:sp>
        <p:nvSpPr>
          <p:cNvPr id="8" name="Espace réservé du contenu 5">
            <a:extLst>
              <a:ext uri="{FF2B5EF4-FFF2-40B4-BE49-F238E27FC236}">
                <a16:creationId xmlns:a16="http://schemas.microsoft.com/office/drawing/2014/main" id="{CE4362CC-AA92-3575-6C89-74CC282F4216}"/>
              </a:ext>
            </a:extLst>
          </p:cNvPr>
          <p:cNvSpPr txBox="1">
            <a:spLocks/>
          </p:cNvSpPr>
          <p:nvPr/>
        </p:nvSpPr>
        <p:spPr>
          <a:xfrm>
            <a:off x="5943599" y="1619355"/>
            <a:ext cx="6248401" cy="50855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795528">
              <a:spcBef>
                <a:spcPts val="870"/>
              </a:spcBef>
              <a:buNone/>
            </a:pPr>
            <a:r>
              <a:rPr lang="fr-FR" sz="2700" u="sng" dirty="0">
                <a:solidFill>
                  <a:srgbClr val="FF9300"/>
                </a:solidFill>
              </a:rPr>
              <a:t>Qu’en reste-t-il aujourd’hui?</a:t>
            </a:r>
          </a:p>
          <a:p>
            <a:pPr marL="0" indent="0" algn="ctr" defTabSz="795528">
              <a:spcBef>
                <a:spcPts val="870"/>
              </a:spcBef>
              <a:buNone/>
            </a:pPr>
            <a:endParaRPr lang="fr-FR" sz="1000" u="sng" dirty="0">
              <a:solidFill>
                <a:srgbClr val="FF9300"/>
              </a:solidFill>
            </a:endParaRPr>
          </a:p>
          <a:p>
            <a:pPr marL="0" indent="0" algn="just" defTabSz="795528">
              <a:spcBef>
                <a:spcPts val="870"/>
              </a:spcBef>
              <a:buNone/>
            </a:pPr>
            <a:r>
              <a:rPr lang="fr-FR" sz="2400" dirty="0"/>
              <a:t>- Maintien de la distinction entre nullité absolue et nullité relative. Reconnaissance toutefois que la distinction s’est atténuée.</a:t>
            </a:r>
            <a:endParaRPr lang="fr-FR" sz="1000" dirty="0"/>
          </a:p>
          <a:p>
            <a:pPr marL="0" indent="0" algn="just" defTabSz="795528">
              <a:spcBef>
                <a:spcPts val="870"/>
              </a:spcBef>
              <a:buNone/>
            </a:pPr>
            <a:r>
              <a:rPr lang="fr-FR" sz="2400" dirty="0"/>
              <a:t>- Identité des moyens qui peuvent être soulevés d’office par le juge</a:t>
            </a:r>
          </a:p>
          <a:p>
            <a:pPr marL="0" indent="0" algn="just" defTabSz="795528">
              <a:spcBef>
                <a:spcPts val="870"/>
              </a:spcBef>
              <a:buNone/>
            </a:pPr>
            <a:endParaRPr lang="fr-FR" sz="1000" dirty="0"/>
          </a:p>
          <a:p>
            <a:pPr marL="0" indent="0" algn="just" defTabSz="795528">
              <a:spcBef>
                <a:spcPts val="870"/>
              </a:spcBef>
              <a:buNone/>
            </a:pPr>
            <a:r>
              <a:rPr lang="fr-FR" sz="2400" dirty="0"/>
              <a:t>- Identité des moyens qui peuvent être soulevés devant la Cour de cassation (distinction entre le moyen de droit et le moyen de fait)</a:t>
            </a:r>
          </a:p>
          <a:p>
            <a:pPr marL="0" indent="0" algn="just" defTabSz="795528">
              <a:spcBef>
                <a:spcPts val="870"/>
              </a:spcBef>
              <a:buNone/>
            </a:pPr>
            <a:endParaRPr lang="fr-FR" sz="1000" dirty="0"/>
          </a:p>
          <a:p>
            <a:pPr marL="0" indent="0" algn="just" defTabSz="795528">
              <a:spcBef>
                <a:spcPts val="870"/>
              </a:spcBef>
              <a:buNone/>
            </a:pPr>
            <a:r>
              <a:rPr lang="fr-FR" sz="2400" dirty="0"/>
              <a:t>- Identité des points de départ et délais de prescription depuis le 1</a:t>
            </a:r>
            <a:r>
              <a:rPr lang="fr-FR" sz="2400" baseline="30000" dirty="0"/>
              <a:t>er</a:t>
            </a:r>
            <a:r>
              <a:rPr lang="fr-FR" sz="2400" dirty="0"/>
              <a:t> janvier 2000.</a:t>
            </a:r>
          </a:p>
          <a:p>
            <a:pPr marL="0" indent="0" algn="just" defTabSz="795528">
              <a:spcBef>
                <a:spcPts val="870"/>
              </a:spcBef>
              <a:buNone/>
            </a:pPr>
            <a:endParaRPr lang="fr-FR" sz="2400" dirty="0"/>
          </a:p>
          <a:p>
            <a:pPr marL="0" indent="0" algn="just" defTabSz="795528">
              <a:spcBef>
                <a:spcPts val="870"/>
              </a:spcBef>
              <a:buNone/>
            </a:pPr>
            <a:endParaRPr lang="fr-FR" sz="2400" dirty="0"/>
          </a:p>
          <a:p>
            <a:pPr marL="0" indent="0" algn="just" defTabSz="795528">
              <a:spcBef>
                <a:spcPts val="870"/>
              </a:spcBef>
              <a:buNone/>
            </a:pPr>
            <a:endParaRPr lang="fr-FR" sz="2400" u="sng" dirty="0">
              <a:solidFill>
                <a:srgbClr val="FF9300"/>
              </a:solidFill>
            </a:endParaRPr>
          </a:p>
        </p:txBody>
      </p:sp>
      <p:sp>
        <p:nvSpPr>
          <p:cNvPr id="9" name="Rectangle 8">
            <a:extLst>
              <a:ext uri="{FF2B5EF4-FFF2-40B4-BE49-F238E27FC236}">
                <a16:creationId xmlns:a16="http://schemas.microsoft.com/office/drawing/2014/main" id="{F90877F7-E68F-F198-E969-7815F842B876}"/>
              </a:ext>
            </a:extLst>
          </p:cNvPr>
          <p:cNvSpPr/>
          <p:nvPr/>
        </p:nvSpPr>
        <p:spPr>
          <a:xfrm>
            <a:off x="5699526" y="1631291"/>
            <a:ext cx="152400" cy="5096933"/>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b="1">
              <a:ln w="22225">
                <a:solidFill>
                  <a:schemeClr val="accent2"/>
                </a:solidFill>
                <a:prstDash val="solid"/>
              </a:ln>
              <a:solidFill>
                <a:schemeClr val="accent2">
                  <a:lumMod val="40000"/>
                  <a:lumOff val="60000"/>
                </a:schemeClr>
              </a:solidFill>
            </a:endParaRPr>
          </a:p>
        </p:txBody>
      </p:sp>
      <p:sp>
        <p:nvSpPr>
          <p:cNvPr id="10" name="ZoneTexte 9">
            <a:extLst>
              <a:ext uri="{FF2B5EF4-FFF2-40B4-BE49-F238E27FC236}">
                <a16:creationId xmlns:a16="http://schemas.microsoft.com/office/drawing/2014/main" id="{A8098129-7A3A-9B7D-0C7C-15252CBD3E40}"/>
              </a:ext>
            </a:extLst>
          </p:cNvPr>
          <p:cNvSpPr txBox="1"/>
          <p:nvPr/>
        </p:nvSpPr>
        <p:spPr>
          <a:xfrm>
            <a:off x="2018446" y="1034036"/>
            <a:ext cx="10365915" cy="461665"/>
          </a:xfrm>
          <a:prstGeom prst="rect">
            <a:avLst/>
          </a:prstGeom>
          <a:noFill/>
        </p:spPr>
        <p:txBody>
          <a:bodyPr wrap="none" rtlCol="0">
            <a:spAutoFit/>
          </a:bodyPr>
          <a:lstStyle/>
          <a:p>
            <a:r>
              <a:rPr lang="fr-FR" sz="2400" b="1" dirty="0"/>
              <a:t>Le régime juridique dudit triptyque – Ordre public / Impérativité (/ Supplétivité)</a:t>
            </a:r>
          </a:p>
        </p:txBody>
      </p:sp>
    </p:spTree>
    <p:extLst>
      <p:ext uri="{BB962C8B-B14F-4D97-AF65-F5344CB8AC3E}">
        <p14:creationId xmlns:p14="http://schemas.microsoft.com/office/powerpoint/2010/main" val="1994662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1E5539EC-8CB8-002F-68C6-678840282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9768"/>
            <a:ext cx="12202175" cy="1519356"/>
            <a:chOff x="-1" y="-29768"/>
            <a:chExt cx="12202175" cy="1519356"/>
          </a:xfrm>
        </p:grpSpPr>
        <p:sp>
          <p:nvSpPr>
            <p:cNvPr id="14" name="Rectangle 13">
              <a:extLst>
                <a:ext uri="{FF2B5EF4-FFF2-40B4-BE49-F238E27FC236}">
                  <a16:creationId xmlns:a16="http://schemas.microsoft.com/office/drawing/2014/main" id="{6C5D55A6-9EFD-CDA3-20CC-A99812CE1A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5341412" y="-5371175"/>
              <a:ext cx="1519350" cy="12202174"/>
            </a:xfrm>
            <a:prstGeom prst="rect">
              <a:avLst/>
            </a:prstGeom>
            <a:gradFill>
              <a:gsLst>
                <a:gs pos="0">
                  <a:schemeClr val="accent5"/>
                </a:gs>
                <a:gs pos="100000">
                  <a:schemeClr val="accent2"/>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5B6E73B-6DFD-AE6C-1628-DF8DC30085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8917093" y="-1801610"/>
              <a:ext cx="1507122" cy="5063040"/>
            </a:xfrm>
            <a:prstGeom prst="rect">
              <a:avLst/>
            </a:prstGeom>
            <a:gradFill>
              <a:gsLst>
                <a:gs pos="59000">
                  <a:schemeClr val="accent5">
                    <a:lumMod val="60000"/>
                    <a:lumOff val="40000"/>
                    <a:alpha val="0"/>
                  </a:schemeClr>
                </a:gs>
                <a:gs pos="100000">
                  <a:schemeClr val="accent5">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E00FC4-DDBC-F424-CF71-73AF7A28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00712" y="-3130481"/>
              <a:ext cx="1519356" cy="7720782"/>
            </a:xfrm>
            <a:prstGeom prst="rect">
              <a:avLst/>
            </a:prstGeom>
            <a:gradFill>
              <a:gsLst>
                <a:gs pos="29000">
                  <a:schemeClr val="accent5">
                    <a:lumMod val="60000"/>
                    <a:lumOff val="40000"/>
                    <a:alpha val="0"/>
                  </a:schemeClr>
                </a:gs>
                <a:gs pos="100000">
                  <a:schemeClr val="accent5">
                    <a:lumMod val="75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re 1">
            <a:extLst>
              <a:ext uri="{FF2B5EF4-FFF2-40B4-BE49-F238E27FC236}">
                <a16:creationId xmlns:a16="http://schemas.microsoft.com/office/drawing/2014/main" id="{CEE46116-7E96-B310-7A88-1DB0F02DC985}"/>
              </a:ext>
            </a:extLst>
          </p:cNvPr>
          <p:cNvSpPr>
            <a:spLocks noGrp="1"/>
          </p:cNvSpPr>
          <p:nvPr>
            <p:ph type="title"/>
          </p:nvPr>
        </p:nvSpPr>
        <p:spPr>
          <a:xfrm>
            <a:off x="876691" y="301843"/>
            <a:ext cx="10477109" cy="1003532"/>
          </a:xfrm>
        </p:spPr>
        <p:txBody>
          <a:bodyPr anchor="ctr">
            <a:normAutofit/>
          </a:bodyPr>
          <a:lstStyle/>
          <a:p>
            <a:r>
              <a:rPr lang="fr-FR" sz="3200" b="1" u="sng" dirty="0">
                <a:solidFill>
                  <a:srgbClr val="FFFFFF"/>
                </a:solidFill>
              </a:rPr>
              <a:t>1. L’ordre public en droit </a:t>
            </a:r>
            <a:r>
              <a:rPr lang="fr-FR" sz="3200" b="1" u="sng" dirty="0">
                <a:solidFill>
                  <a:srgbClr val="FFFF00"/>
                </a:solidFill>
              </a:rPr>
              <a:t>international</a:t>
            </a:r>
            <a:r>
              <a:rPr lang="fr-FR" sz="3200" b="1" u="sng" dirty="0">
                <a:solidFill>
                  <a:srgbClr val="FFFFFF"/>
                </a:solidFill>
              </a:rPr>
              <a:t> privé belge</a:t>
            </a:r>
          </a:p>
        </p:txBody>
      </p:sp>
      <p:sp>
        <p:nvSpPr>
          <p:cNvPr id="6" name="Espace réservé du contenu 5">
            <a:extLst>
              <a:ext uri="{FF2B5EF4-FFF2-40B4-BE49-F238E27FC236}">
                <a16:creationId xmlns:a16="http://schemas.microsoft.com/office/drawing/2014/main" id="{05E85060-8925-3999-CB79-E76B6C4F2D6E}"/>
              </a:ext>
            </a:extLst>
          </p:cNvPr>
          <p:cNvSpPr>
            <a:spLocks/>
          </p:cNvSpPr>
          <p:nvPr/>
        </p:nvSpPr>
        <p:spPr>
          <a:xfrm>
            <a:off x="346841" y="1636983"/>
            <a:ext cx="11641959" cy="5085550"/>
          </a:xfrm>
          <a:prstGeom prst="rect">
            <a:avLst/>
          </a:prstGeom>
        </p:spPr>
        <p:txBody>
          <a:bodyPr/>
          <a:lstStyle/>
          <a:p>
            <a:pPr algn="ctr" defTabSz="795528">
              <a:spcAft>
                <a:spcPts val="600"/>
              </a:spcAft>
            </a:pPr>
            <a:r>
              <a:rPr lang="fr-FR" sz="3200" b="1" kern="1200" dirty="0">
                <a:ln w="22225">
                  <a:solidFill>
                    <a:schemeClr val="accent2"/>
                  </a:solidFill>
                  <a:prstDash val="solid"/>
                </a:ln>
                <a:solidFill>
                  <a:schemeClr val="accent2">
                    <a:lumMod val="40000"/>
                    <a:lumOff val="60000"/>
                  </a:schemeClr>
                </a:solidFill>
                <a:latin typeface="+mn-lt"/>
                <a:ea typeface="+mn-ea"/>
                <a:cs typeface="+mn-cs"/>
              </a:rPr>
              <a:t>La Cour de cassation…</a:t>
            </a:r>
            <a:endParaRPr lang="fr-FR" sz="3200" u="sng" kern="1200" dirty="0">
              <a:solidFill>
                <a:srgbClr val="FF9300"/>
              </a:solidFill>
              <a:latin typeface="+mn-lt"/>
              <a:ea typeface="+mn-ea"/>
              <a:cs typeface="+mn-cs"/>
            </a:endParaRPr>
          </a:p>
          <a:p>
            <a:pPr defTabSz="795528">
              <a:spcAft>
                <a:spcPts val="600"/>
              </a:spcAft>
            </a:pPr>
            <a:endParaRPr lang="fr-FR" sz="1566" kern="1200" dirty="0">
              <a:solidFill>
                <a:schemeClr val="tx1"/>
              </a:solidFill>
              <a:latin typeface="+mn-lt"/>
              <a:ea typeface="+mn-ea"/>
              <a:cs typeface="+mn-cs"/>
            </a:endParaRPr>
          </a:p>
          <a:p>
            <a:pPr algn="just" defTabSz="795528">
              <a:spcAft>
                <a:spcPts val="600"/>
              </a:spcAft>
            </a:pPr>
            <a:r>
              <a:rPr lang="fr-FR" sz="2000" kern="1200" dirty="0">
                <a:solidFill>
                  <a:schemeClr val="tx1"/>
                </a:solidFill>
                <a:latin typeface="+mn-lt"/>
                <a:ea typeface="+mn-ea"/>
                <a:cs typeface="+mn-cs"/>
              </a:rPr>
              <a:t>	</a:t>
            </a:r>
            <a:r>
              <a:rPr lang="fr-FR" sz="2400" u="sng" kern="1200" dirty="0">
                <a:solidFill>
                  <a:schemeClr val="tx1"/>
                </a:solidFill>
                <a:latin typeface="+mn-lt"/>
                <a:ea typeface="+mn-ea"/>
                <a:cs typeface="+mn-cs"/>
              </a:rPr>
              <a:t>Arrêt Vigouroux du 4 mai 1950.</a:t>
            </a:r>
            <a:endParaRPr lang="fr-FR" sz="1000" kern="1200" dirty="0">
              <a:solidFill>
                <a:schemeClr val="tx1"/>
              </a:solidFill>
              <a:latin typeface="+mn-lt"/>
              <a:ea typeface="+mn-ea"/>
              <a:cs typeface="+mn-cs"/>
            </a:endParaRPr>
          </a:p>
          <a:p>
            <a:pPr algn="just" defTabSz="795528">
              <a:spcAft>
                <a:spcPts val="600"/>
              </a:spcAft>
            </a:pPr>
            <a:r>
              <a:rPr lang="fr-FR" sz="2400" dirty="0">
                <a:solidFill>
                  <a:srgbClr val="000000"/>
                </a:solidFill>
                <a:effectLst/>
                <a:ea typeface="Times New Roman" panose="02020603050405020304" pitchFamily="18" charset="0"/>
                <a:cs typeface="Calibri" panose="020F0502020204030204" pitchFamily="34" charset="0"/>
              </a:rPr>
              <a:t>« une  </a:t>
            </a:r>
            <a:r>
              <a:rPr lang="fr-FR" sz="2400" dirty="0">
                <a:effectLst/>
                <a:latin typeface="Calibri" panose="020F0502020204030204" pitchFamily="34" charset="0"/>
                <a:ea typeface="Times New Roman" panose="02020603050405020304" pitchFamily="18" charset="0"/>
              </a:rPr>
              <a:t>loi d’ordre public interne n’est d’ordre public international privé que pour autant que le législateur ait entendu consacrer, par les dispositions de celle-ci, un principe qu’il considère comme essentiel à l’ordre moral, politique ou économique établi »</a:t>
            </a:r>
            <a:r>
              <a:rPr lang="fr-BE" sz="2400" dirty="0">
                <a:effectLst/>
              </a:rPr>
              <a:t> </a:t>
            </a:r>
          </a:p>
          <a:p>
            <a:pPr defTabSz="795528">
              <a:spcAft>
                <a:spcPts val="600"/>
              </a:spcAft>
            </a:pPr>
            <a:endParaRPr lang="fr-FR" sz="1000" kern="1200" dirty="0">
              <a:solidFill>
                <a:schemeClr val="tx1"/>
              </a:solidFill>
              <a:latin typeface="+mn-lt"/>
              <a:ea typeface="+mn-ea"/>
              <a:cs typeface="+mn-cs"/>
            </a:endParaRPr>
          </a:p>
          <a:p>
            <a:pPr defTabSz="795528">
              <a:spcAft>
                <a:spcPts val="600"/>
              </a:spcAft>
            </a:pPr>
            <a:r>
              <a:rPr lang="fr-FR" sz="2400" kern="1200" dirty="0">
                <a:solidFill>
                  <a:schemeClr val="tx1"/>
                </a:solidFill>
                <a:latin typeface="+mn-lt"/>
                <a:ea typeface="+mn-ea"/>
                <a:cs typeface="+mn-cs"/>
              </a:rPr>
              <a:t>	</a:t>
            </a:r>
            <a:r>
              <a:rPr lang="fr-FR" sz="2400" u="sng" kern="1200" dirty="0">
                <a:solidFill>
                  <a:schemeClr val="tx1"/>
                </a:solidFill>
                <a:latin typeface="+mn-lt"/>
                <a:ea typeface="+mn-ea"/>
                <a:cs typeface="+mn-cs"/>
              </a:rPr>
              <a:t>Arrêt du 27 février 1986.</a:t>
            </a:r>
            <a:endParaRPr lang="fr-FR" sz="1000" u="sng" dirty="0"/>
          </a:p>
          <a:p>
            <a:pPr algn="just" defTabSz="795528">
              <a:spcAft>
                <a:spcPts val="600"/>
              </a:spcAft>
            </a:pPr>
            <a:r>
              <a:rPr lang="fr-FR" sz="2400" dirty="0">
                <a:effectLst/>
                <a:latin typeface="Calibri" panose="020F0502020204030204" pitchFamily="34" charset="0"/>
                <a:ea typeface="Times New Roman" panose="02020603050405020304" pitchFamily="18" charset="0"/>
              </a:rPr>
              <a:t>« une loi d’ordre public interne n’est d’ordre public international que si, par les dispositions de cette loi, le législateur a entendu consacrer un principe qu’il considère comme essentiel à l’ordre moral, politique ou économique et qui, pour ce motif, doit nécessairement exclure l’application en Belgique de toute règle contraire ou différente d’un droit étranger, même lorsque celle-ci est applicable suivant les règles ordinaires des conflits de lois »</a:t>
            </a:r>
            <a:r>
              <a:rPr lang="fr-BE" sz="2400" dirty="0">
                <a:effectLst/>
              </a:rPr>
              <a:t> </a:t>
            </a:r>
            <a:endParaRPr lang="fr-FR" sz="2400" dirty="0"/>
          </a:p>
        </p:txBody>
      </p:sp>
      <p:sp>
        <p:nvSpPr>
          <p:cNvPr id="10" name="ZoneTexte 9">
            <a:extLst>
              <a:ext uri="{FF2B5EF4-FFF2-40B4-BE49-F238E27FC236}">
                <a16:creationId xmlns:a16="http://schemas.microsoft.com/office/drawing/2014/main" id="{A8098129-7A3A-9B7D-0C7C-15252CBD3E40}"/>
              </a:ext>
            </a:extLst>
          </p:cNvPr>
          <p:cNvSpPr txBox="1"/>
          <p:nvPr/>
        </p:nvSpPr>
        <p:spPr>
          <a:xfrm>
            <a:off x="3860390" y="1034036"/>
            <a:ext cx="4523995" cy="461665"/>
          </a:xfrm>
          <a:prstGeom prst="rect">
            <a:avLst/>
          </a:prstGeom>
          <a:noFill/>
        </p:spPr>
        <p:txBody>
          <a:bodyPr wrap="none" rtlCol="0">
            <a:spAutoFit/>
          </a:bodyPr>
          <a:lstStyle/>
          <a:p>
            <a:r>
              <a:rPr lang="fr-FR" sz="2400" b="1" dirty="0"/>
              <a:t>Limite à l’autonomie de la volonté</a:t>
            </a:r>
          </a:p>
        </p:txBody>
      </p:sp>
    </p:spTree>
    <p:extLst>
      <p:ext uri="{BB962C8B-B14F-4D97-AF65-F5344CB8AC3E}">
        <p14:creationId xmlns:p14="http://schemas.microsoft.com/office/powerpoint/2010/main" val="30710414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3016</TotalTime>
  <Words>2451</Words>
  <Application>Microsoft Office PowerPoint</Application>
  <PresentationFormat>Widescreen</PresentationFormat>
  <Paragraphs>211</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MS Mincho</vt:lpstr>
      <vt:lpstr>Arial</vt:lpstr>
      <vt:lpstr>Calibri</vt:lpstr>
      <vt:lpstr>Calibri Light</vt:lpstr>
      <vt:lpstr>Subscripts Sans</vt:lpstr>
      <vt:lpstr>Symbol</vt:lpstr>
      <vt:lpstr>Times New Roman</vt:lpstr>
      <vt:lpstr>Thème Office</vt:lpstr>
      <vt:lpstr>L’ordre public en droit de la personne, de la famille et de son patrimoine. Recherche sur une pérennité compromise et un renouveau incertain</vt:lpstr>
      <vt:lpstr>Mise en contexte</vt:lpstr>
      <vt:lpstr>Recherche doctorale</vt:lpstr>
      <vt:lpstr>1. L’ordre public en droit privé belge.</vt:lpstr>
      <vt:lpstr>1. L’ordre public en droit privé belge.</vt:lpstr>
      <vt:lpstr>1. L’ordre public en droit privé belge.</vt:lpstr>
      <vt:lpstr>1. L’ordre public en droit privé belge.</vt:lpstr>
      <vt:lpstr>1. L’ordre public en droit privé belge.</vt:lpstr>
      <vt:lpstr>1. L’ordre public en droit international privé belge</vt:lpstr>
      <vt:lpstr>1. L’ordre public en droit international privé belge</vt:lpstr>
      <vt:lpstr>1. L’ordre public en droit privé belge</vt:lpstr>
      <vt:lpstr>2. Approche par le contenu de l’application de l’ordre public en droit patrimonial de la famille (1 exemple)</vt:lpstr>
      <vt:lpstr>2. Le contenu de l’ordre public – exemple de la réserve héréditaire des descendants (art. 4.145). </vt:lpstr>
      <vt:lpstr>2. Le contenu de l’ordre public – exemple de la réserve héréditaire des descendants (art. 4.145). </vt:lpstr>
      <vt:lpstr>2. Le contenu de l’ordre public – exemple de la réserve héréditaire des descendants (art. 4.145). </vt:lpstr>
      <vt:lpstr>2. Le contenu de l’ordre public – exemple de la réserve héréditaire des descendants (art. 4.145). </vt:lpstr>
      <vt:lpstr>2. Le contenu de l’ordre public – exemple de la réserve héréditaire des descendants (art. 4.145). </vt:lpstr>
      <vt:lpstr>2. Le contenu de l’ordre public – exemple de la réserve héréditaire des descendants (art. 4.145). </vt:lpstr>
      <vt:lpstr>2. Le contenu de l’ordre public – exemple de la réserve héréditaire des descendants (art. 4.145). </vt:lpstr>
      <vt:lpstr>3. Essai d’une reconstruction de l’ordre public et de son application en droit de la personne, de la famille et de son patrimoine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L’ordre public en droit de la personne, de la famille et de son patrimoine</dc:title>
  <dc:creator>Vinci R</dc:creator>
  <cp:lastModifiedBy>DECLERCK Charlotte</cp:lastModifiedBy>
  <cp:revision>191</cp:revision>
  <dcterms:created xsi:type="dcterms:W3CDTF">2024-01-26T08:24:41Z</dcterms:created>
  <dcterms:modified xsi:type="dcterms:W3CDTF">2024-01-28T18:59:41Z</dcterms:modified>
</cp:coreProperties>
</file>