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434" r:id="rId3"/>
    <p:sldId id="259" r:id="rId4"/>
    <p:sldId id="260" r:id="rId5"/>
    <p:sldId id="389" r:id="rId6"/>
    <p:sldId id="263" r:id="rId7"/>
    <p:sldId id="435" r:id="rId8"/>
    <p:sldId id="286" r:id="rId9"/>
    <p:sldId id="392" r:id="rId10"/>
    <p:sldId id="271" r:id="rId11"/>
    <p:sldId id="413" r:id="rId12"/>
    <p:sldId id="429" r:id="rId13"/>
    <p:sldId id="432" r:id="rId14"/>
    <p:sldId id="425" r:id="rId15"/>
    <p:sldId id="395" r:id="rId16"/>
    <p:sldId id="430" r:id="rId17"/>
    <p:sldId id="416" r:id="rId18"/>
    <p:sldId id="426" r:id="rId19"/>
    <p:sldId id="421" r:id="rId20"/>
    <p:sldId id="431" r:id="rId21"/>
    <p:sldId id="433" r:id="rId22"/>
    <p:sldId id="436" r:id="rId23"/>
    <p:sldId id="424" r:id="rId24"/>
    <p:sldId id="267" r:id="rId25"/>
  </p:sldIdLst>
  <p:sldSz cx="12192000" cy="6858000"/>
  <p:notesSz cx="6794500" cy="99314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94FF18-6F5B-48F9-AB6C-511C1F89BFC8}" v="2" dt="2024-01-26T16:17:04.19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21" autoAdjust="0"/>
    <p:restoredTop sz="64277" autoAdjust="0"/>
  </p:normalViewPr>
  <p:slideViewPr>
    <p:cSldViewPr>
      <p:cViewPr varScale="1">
        <p:scale>
          <a:sx n="55" d="100"/>
          <a:sy n="55" d="100"/>
        </p:scale>
        <p:origin x="1603"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4283" cy="498870"/>
          </a:xfrm>
          <a:prstGeom prst="rect">
            <a:avLst/>
          </a:prstGeom>
        </p:spPr>
        <p:txBody>
          <a:bodyPr vert="horz" lIns="80284" tIns="40142" rIns="80284" bIns="40142" rtlCol="0"/>
          <a:lstStyle>
            <a:lvl1pPr algn="l">
              <a:defRPr sz="1100"/>
            </a:lvl1pPr>
          </a:lstStyle>
          <a:p>
            <a:endParaRPr lang="nl-BE"/>
          </a:p>
        </p:txBody>
      </p:sp>
      <p:sp>
        <p:nvSpPr>
          <p:cNvPr id="3" name="Tijdelijke aanduiding voor datum 2"/>
          <p:cNvSpPr>
            <a:spLocks noGrp="1"/>
          </p:cNvSpPr>
          <p:nvPr>
            <p:ph type="dt" idx="1"/>
          </p:nvPr>
        </p:nvSpPr>
        <p:spPr>
          <a:xfrm>
            <a:off x="3848447" y="0"/>
            <a:ext cx="2944283" cy="498870"/>
          </a:xfrm>
          <a:prstGeom prst="rect">
            <a:avLst/>
          </a:prstGeom>
        </p:spPr>
        <p:txBody>
          <a:bodyPr vert="horz" lIns="80284" tIns="40142" rIns="80284" bIns="40142" rtlCol="0"/>
          <a:lstStyle>
            <a:lvl1pPr algn="r">
              <a:defRPr sz="1100"/>
            </a:lvl1pPr>
          </a:lstStyle>
          <a:p>
            <a:fld id="{A74BA510-2788-4EB2-977B-AA28DCD9F159}" type="datetimeFigureOut">
              <a:rPr lang="nl-BE" smtClean="0"/>
              <a:t>28/01/2024</a:t>
            </a:fld>
            <a:endParaRPr lang="nl-BE"/>
          </a:p>
        </p:txBody>
      </p:sp>
      <p:sp>
        <p:nvSpPr>
          <p:cNvPr id="4" name="Tijdelijke aanduiding voor dia-afbeelding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80284" tIns="40142" rIns="80284" bIns="40142" rtlCol="0" anchor="ctr"/>
          <a:lstStyle/>
          <a:p>
            <a:endParaRPr lang="nl-BE"/>
          </a:p>
        </p:txBody>
      </p:sp>
      <p:sp>
        <p:nvSpPr>
          <p:cNvPr id="5" name="Tijdelijke aanduiding voor notities 4"/>
          <p:cNvSpPr>
            <a:spLocks noGrp="1"/>
          </p:cNvSpPr>
          <p:nvPr>
            <p:ph type="body" sz="quarter" idx="3"/>
          </p:nvPr>
        </p:nvSpPr>
        <p:spPr>
          <a:xfrm>
            <a:off x="679450" y="4779488"/>
            <a:ext cx="5435600" cy="3910488"/>
          </a:xfrm>
          <a:prstGeom prst="rect">
            <a:avLst/>
          </a:prstGeom>
        </p:spPr>
        <p:txBody>
          <a:bodyPr vert="horz" lIns="80284" tIns="40142" rIns="80284" bIns="40142"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9432533"/>
            <a:ext cx="2944283" cy="498868"/>
          </a:xfrm>
          <a:prstGeom prst="rect">
            <a:avLst/>
          </a:prstGeom>
        </p:spPr>
        <p:txBody>
          <a:bodyPr vert="horz" lIns="80284" tIns="40142" rIns="80284" bIns="40142" rtlCol="0" anchor="b"/>
          <a:lstStyle>
            <a:lvl1pPr algn="l">
              <a:defRPr sz="1100"/>
            </a:lvl1pPr>
          </a:lstStyle>
          <a:p>
            <a:endParaRPr lang="nl-BE"/>
          </a:p>
        </p:txBody>
      </p:sp>
      <p:sp>
        <p:nvSpPr>
          <p:cNvPr id="7" name="Tijdelijke aanduiding voor dianummer 6"/>
          <p:cNvSpPr>
            <a:spLocks noGrp="1"/>
          </p:cNvSpPr>
          <p:nvPr>
            <p:ph type="sldNum" sz="quarter" idx="5"/>
          </p:nvPr>
        </p:nvSpPr>
        <p:spPr>
          <a:xfrm>
            <a:off x="3848447" y="9432533"/>
            <a:ext cx="2944283" cy="498868"/>
          </a:xfrm>
          <a:prstGeom prst="rect">
            <a:avLst/>
          </a:prstGeom>
        </p:spPr>
        <p:txBody>
          <a:bodyPr vert="horz" lIns="80284" tIns="40142" rIns="80284" bIns="40142" rtlCol="0" anchor="b"/>
          <a:lstStyle>
            <a:lvl1pPr algn="r">
              <a:defRPr sz="1100"/>
            </a:lvl1pPr>
          </a:lstStyle>
          <a:p>
            <a:fld id="{568A2958-E629-4E68-967D-7B2F6F78EFE2}" type="slidenum">
              <a:rPr lang="nl-BE" smtClean="0"/>
              <a:t>‹#›</a:t>
            </a:fld>
            <a:endParaRPr lang="nl-BE"/>
          </a:p>
        </p:txBody>
      </p:sp>
    </p:spTree>
    <p:extLst>
      <p:ext uri="{BB962C8B-B14F-4D97-AF65-F5344CB8AC3E}">
        <p14:creationId xmlns:p14="http://schemas.microsoft.com/office/powerpoint/2010/main" val="770115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1</a:t>
            </a:fld>
            <a:endParaRPr lang="nl-BE"/>
          </a:p>
        </p:txBody>
      </p:sp>
    </p:spTree>
    <p:extLst>
      <p:ext uri="{BB962C8B-B14F-4D97-AF65-F5344CB8AC3E}">
        <p14:creationId xmlns:p14="http://schemas.microsoft.com/office/powerpoint/2010/main" val="38098647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12</a:t>
            </a:fld>
            <a:endParaRPr lang="nl-BE"/>
          </a:p>
        </p:txBody>
      </p:sp>
    </p:spTree>
    <p:extLst>
      <p:ext uri="{BB962C8B-B14F-4D97-AF65-F5344CB8AC3E}">
        <p14:creationId xmlns:p14="http://schemas.microsoft.com/office/powerpoint/2010/main" val="3296146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13</a:t>
            </a:fld>
            <a:endParaRPr lang="nl-BE"/>
          </a:p>
        </p:txBody>
      </p:sp>
    </p:spTree>
    <p:extLst>
      <p:ext uri="{BB962C8B-B14F-4D97-AF65-F5344CB8AC3E}">
        <p14:creationId xmlns:p14="http://schemas.microsoft.com/office/powerpoint/2010/main" val="13371091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14</a:t>
            </a:fld>
            <a:endParaRPr lang="nl-BE"/>
          </a:p>
        </p:txBody>
      </p:sp>
    </p:spTree>
    <p:extLst>
      <p:ext uri="{BB962C8B-B14F-4D97-AF65-F5344CB8AC3E}">
        <p14:creationId xmlns:p14="http://schemas.microsoft.com/office/powerpoint/2010/main" val="1159415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16</a:t>
            </a:fld>
            <a:endParaRPr lang="nl-BE"/>
          </a:p>
        </p:txBody>
      </p:sp>
    </p:spTree>
    <p:extLst>
      <p:ext uri="{BB962C8B-B14F-4D97-AF65-F5344CB8AC3E}">
        <p14:creationId xmlns:p14="http://schemas.microsoft.com/office/powerpoint/2010/main" val="4171894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17</a:t>
            </a:fld>
            <a:endParaRPr lang="nl-BE"/>
          </a:p>
        </p:txBody>
      </p:sp>
    </p:spTree>
    <p:extLst>
      <p:ext uri="{BB962C8B-B14F-4D97-AF65-F5344CB8AC3E}">
        <p14:creationId xmlns:p14="http://schemas.microsoft.com/office/powerpoint/2010/main" val="31406837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18</a:t>
            </a:fld>
            <a:endParaRPr lang="nl-BE"/>
          </a:p>
        </p:txBody>
      </p:sp>
    </p:spTree>
    <p:extLst>
      <p:ext uri="{BB962C8B-B14F-4D97-AF65-F5344CB8AC3E}">
        <p14:creationId xmlns:p14="http://schemas.microsoft.com/office/powerpoint/2010/main" val="9689384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lvl="0" indent="0" algn="just" fontAlgn="base">
              <a:lnSpc>
                <a:spcPct val="115000"/>
              </a:lnSpc>
              <a:spcBef>
                <a:spcPts val="1800"/>
              </a:spcBef>
              <a:spcAft>
                <a:spcPts val="600"/>
              </a:spcAft>
              <a:buFont typeface="Times New Roman" panose="02020603050405020304" pitchFamily="18" charset="0"/>
              <a:buNone/>
            </a:pPr>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19</a:t>
            </a:fld>
            <a:endParaRPr lang="nl-BE"/>
          </a:p>
        </p:txBody>
      </p:sp>
    </p:spTree>
    <p:extLst>
      <p:ext uri="{BB962C8B-B14F-4D97-AF65-F5344CB8AC3E}">
        <p14:creationId xmlns:p14="http://schemas.microsoft.com/office/powerpoint/2010/main" val="1024516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lvl="0" indent="0" algn="just" fontAlgn="base">
              <a:lnSpc>
                <a:spcPct val="115000"/>
              </a:lnSpc>
              <a:spcBef>
                <a:spcPts val="1800"/>
              </a:spcBef>
              <a:spcAft>
                <a:spcPts val="600"/>
              </a:spcAft>
              <a:buFont typeface="Times New Roman" panose="02020603050405020304" pitchFamily="18" charset="0"/>
              <a:buNone/>
            </a:pPr>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20</a:t>
            </a:fld>
            <a:endParaRPr lang="nl-BE"/>
          </a:p>
        </p:txBody>
      </p:sp>
    </p:spTree>
    <p:extLst>
      <p:ext uri="{BB962C8B-B14F-4D97-AF65-F5344CB8AC3E}">
        <p14:creationId xmlns:p14="http://schemas.microsoft.com/office/powerpoint/2010/main" val="35525811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21</a:t>
            </a:fld>
            <a:endParaRPr lang="nl-BE"/>
          </a:p>
        </p:txBody>
      </p:sp>
    </p:spTree>
    <p:extLst>
      <p:ext uri="{BB962C8B-B14F-4D97-AF65-F5344CB8AC3E}">
        <p14:creationId xmlns:p14="http://schemas.microsoft.com/office/powerpoint/2010/main" val="8173879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22</a:t>
            </a:fld>
            <a:endParaRPr lang="nl-BE"/>
          </a:p>
        </p:txBody>
      </p:sp>
    </p:spTree>
    <p:extLst>
      <p:ext uri="{BB962C8B-B14F-4D97-AF65-F5344CB8AC3E}">
        <p14:creationId xmlns:p14="http://schemas.microsoft.com/office/powerpoint/2010/main" val="241061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3</a:t>
            </a:fld>
            <a:endParaRPr lang="nl-BE"/>
          </a:p>
        </p:txBody>
      </p:sp>
    </p:spTree>
    <p:extLst>
      <p:ext uri="{BB962C8B-B14F-4D97-AF65-F5344CB8AC3E}">
        <p14:creationId xmlns:p14="http://schemas.microsoft.com/office/powerpoint/2010/main" val="40251243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23</a:t>
            </a:fld>
            <a:endParaRPr lang="nl-BE"/>
          </a:p>
        </p:txBody>
      </p:sp>
    </p:spTree>
    <p:extLst>
      <p:ext uri="{BB962C8B-B14F-4D97-AF65-F5344CB8AC3E}">
        <p14:creationId xmlns:p14="http://schemas.microsoft.com/office/powerpoint/2010/main" val="3307075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24</a:t>
            </a:fld>
            <a:endParaRPr lang="nl-BE"/>
          </a:p>
        </p:txBody>
      </p:sp>
    </p:spTree>
    <p:extLst>
      <p:ext uri="{BB962C8B-B14F-4D97-AF65-F5344CB8AC3E}">
        <p14:creationId xmlns:p14="http://schemas.microsoft.com/office/powerpoint/2010/main" val="884251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4</a:t>
            </a:fld>
            <a:endParaRPr lang="nl-BE"/>
          </a:p>
        </p:txBody>
      </p:sp>
    </p:spTree>
    <p:extLst>
      <p:ext uri="{BB962C8B-B14F-4D97-AF65-F5344CB8AC3E}">
        <p14:creationId xmlns:p14="http://schemas.microsoft.com/office/powerpoint/2010/main" val="3241614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BE" dirty="0"/>
          </a:p>
        </p:txBody>
      </p:sp>
      <p:sp>
        <p:nvSpPr>
          <p:cNvPr id="4" name="Slide Number Placeholder 3"/>
          <p:cNvSpPr>
            <a:spLocks noGrp="1"/>
          </p:cNvSpPr>
          <p:nvPr>
            <p:ph type="sldNum" sz="quarter" idx="5"/>
          </p:nvPr>
        </p:nvSpPr>
        <p:spPr/>
        <p:txBody>
          <a:bodyPr/>
          <a:lstStyle/>
          <a:p>
            <a:fld id="{8954E32A-327F-AF4B-8E1F-209FBF93D26D}" type="slidenum">
              <a:rPr lang="nl-NL" smtClean="0"/>
              <a:t>5</a:t>
            </a:fld>
            <a:endParaRPr lang="nl-NL"/>
          </a:p>
        </p:txBody>
      </p:sp>
    </p:spTree>
    <p:extLst>
      <p:ext uri="{BB962C8B-B14F-4D97-AF65-F5344CB8AC3E}">
        <p14:creationId xmlns:p14="http://schemas.microsoft.com/office/powerpoint/2010/main" val="1008901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301066" indent="-301066">
              <a:lnSpc>
                <a:spcPct val="107000"/>
              </a:lnSpc>
              <a:buFont typeface="+mj-lt"/>
              <a:buAutoNum type="arabicPeriod"/>
            </a:pPr>
            <a:endParaRPr lang="nl-BE" sz="1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6</a:t>
            </a:fld>
            <a:endParaRPr lang="nl-BE"/>
          </a:p>
        </p:txBody>
      </p:sp>
    </p:spTree>
    <p:extLst>
      <p:ext uri="{BB962C8B-B14F-4D97-AF65-F5344CB8AC3E}">
        <p14:creationId xmlns:p14="http://schemas.microsoft.com/office/powerpoint/2010/main" val="2849289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8</a:t>
            </a:fld>
            <a:endParaRPr lang="nl-BE"/>
          </a:p>
        </p:txBody>
      </p:sp>
    </p:spTree>
    <p:extLst>
      <p:ext uri="{BB962C8B-B14F-4D97-AF65-F5344CB8AC3E}">
        <p14:creationId xmlns:p14="http://schemas.microsoft.com/office/powerpoint/2010/main" val="655211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457200" lvl="1" indent="0" algn="just" fontAlgn="base">
              <a:lnSpc>
                <a:spcPct val="115000"/>
              </a:lnSpc>
              <a:spcBef>
                <a:spcPts val="1800"/>
              </a:spcBef>
              <a:spcAft>
                <a:spcPts val="600"/>
              </a:spcAft>
              <a:buFont typeface="Arial" panose="020B0604020202020204" pitchFamily="34" charset="0"/>
              <a:buNone/>
            </a:pPr>
            <a:endParaRPr lang="nl-NL" sz="1800" dirty="0">
              <a:effectLst/>
              <a:latin typeface="Times New Roman" panose="02020603050405020304" pitchFamily="18" charset="0"/>
              <a:ea typeface="Times New Roman" panose="02020603050405020304" pitchFamily="18" charset="0"/>
            </a:endParaRPr>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9</a:t>
            </a:fld>
            <a:endParaRPr lang="nl-BE"/>
          </a:p>
        </p:txBody>
      </p:sp>
    </p:spTree>
    <p:extLst>
      <p:ext uri="{BB962C8B-B14F-4D97-AF65-F5344CB8AC3E}">
        <p14:creationId xmlns:p14="http://schemas.microsoft.com/office/powerpoint/2010/main" val="3429677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lvl="0" indent="0">
              <a:lnSpc>
                <a:spcPct val="107000"/>
              </a:lnSpc>
              <a:spcAft>
                <a:spcPts val="800"/>
              </a:spcAft>
              <a:buFont typeface="Calibri" panose="020F0502020204030204" pitchFamily="34" charse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Calibri" panose="020F0502020204030204" pitchFamily="34" charset="0"/>
              <a:buNone/>
            </a:pP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10</a:t>
            </a:fld>
            <a:endParaRPr lang="nl-BE"/>
          </a:p>
        </p:txBody>
      </p:sp>
    </p:spTree>
    <p:extLst>
      <p:ext uri="{BB962C8B-B14F-4D97-AF65-F5344CB8AC3E}">
        <p14:creationId xmlns:p14="http://schemas.microsoft.com/office/powerpoint/2010/main" val="2795924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568A2958-E629-4E68-967D-7B2F6F78EFE2}" type="slidenum">
              <a:rPr lang="nl-BE" smtClean="0"/>
              <a:t>11</a:t>
            </a:fld>
            <a:endParaRPr lang="nl-BE"/>
          </a:p>
        </p:txBody>
      </p:sp>
    </p:spTree>
    <p:extLst>
      <p:ext uri="{BB962C8B-B14F-4D97-AF65-F5344CB8AC3E}">
        <p14:creationId xmlns:p14="http://schemas.microsoft.com/office/powerpoint/2010/main" val="2560029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000" b="0" i="0">
                <a:solidFill>
                  <a:schemeClr val="bg1"/>
                </a:solidFill>
                <a:latin typeface="Arial"/>
                <a:cs typeface="Arial"/>
              </a:defRPr>
            </a:lvl1pPr>
          </a:lstStyle>
          <a:p>
            <a:pPr marL="12700">
              <a:lnSpc>
                <a:spcPct val="100000"/>
              </a:lnSpc>
            </a:pPr>
            <a:r>
              <a:rPr spc="-5" dirty="0"/>
              <a:t>Instituut </a:t>
            </a:r>
            <a:r>
              <a:rPr spc="-10" dirty="0"/>
              <a:t>voor </a:t>
            </a:r>
            <a:r>
              <a:rPr spc="-5" dirty="0"/>
              <a:t>Familie- en</a:t>
            </a:r>
            <a:r>
              <a:rPr spc="-10" dirty="0"/>
              <a:t> </a:t>
            </a:r>
            <a:r>
              <a:rPr spc="-5" dirty="0"/>
              <a:t>Jeugdrecht</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defRPr sz="1000" b="0" i="0">
                <a:solidFill>
                  <a:schemeClr val="bg1"/>
                </a:solidFill>
                <a:latin typeface="Arial"/>
                <a:cs typeface="Arial"/>
              </a:defRPr>
            </a:lvl1pPr>
          </a:lstStyle>
          <a:p>
            <a:pPr marL="38100">
              <a:lnSpc>
                <a:spcPct val="100000"/>
              </a:lnSpc>
            </a:pPr>
            <a:fld id="{81D60167-4931-47E6-BA6A-407CBD079E47}" type="slidenum">
              <a:rPr spc="-5" dirty="0"/>
              <a:t>‹#›</a:t>
            </a:fld>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1D8DAF"/>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00" b="0" i="0" u="heavy">
                <a:solidFill>
                  <a:srgbClr val="2E4D5D"/>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000" b="0" i="0">
                <a:solidFill>
                  <a:schemeClr val="bg1"/>
                </a:solidFill>
                <a:latin typeface="Arial"/>
                <a:cs typeface="Arial"/>
              </a:defRPr>
            </a:lvl1pPr>
          </a:lstStyle>
          <a:p>
            <a:pPr marL="12700">
              <a:lnSpc>
                <a:spcPct val="100000"/>
              </a:lnSpc>
            </a:pPr>
            <a:r>
              <a:rPr spc="-5" dirty="0"/>
              <a:t>Instituut </a:t>
            </a:r>
            <a:r>
              <a:rPr spc="-10" dirty="0"/>
              <a:t>voor </a:t>
            </a:r>
            <a:r>
              <a:rPr spc="-5" dirty="0"/>
              <a:t>Familie- en</a:t>
            </a:r>
            <a:r>
              <a:rPr spc="-10" dirty="0"/>
              <a:t> </a:t>
            </a:r>
            <a:r>
              <a:rPr spc="-5" dirty="0"/>
              <a:t>Jeugdrecht</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defRPr sz="1000" b="0" i="0">
                <a:solidFill>
                  <a:schemeClr val="bg1"/>
                </a:solidFill>
                <a:latin typeface="Arial"/>
                <a:cs typeface="Arial"/>
              </a:defRPr>
            </a:lvl1pPr>
          </a:lstStyle>
          <a:p>
            <a:pPr marL="38100">
              <a:lnSpc>
                <a:spcPct val="100000"/>
              </a:lnSpc>
            </a:pPr>
            <a:fld id="{81D60167-4931-47E6-BA6A-407CBD079E47}" type="slidenum">
              <a:rPr spc="-5" dirty="0"/>
              <a:t>‹#›</a:t>
            </a:fld>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1D8DAF"/>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000" b="0" i="0">
                <a:solidFill>
                  <a:schemeClr val="bg1"/>
                </a:solidFill>
                <a:latin typeface="Arial"/>
                <a:cs typeface="Arial"/>
              </a:defRPr>
            </a:lvl1pPr>
          </a:lstStyle>
          <a:p>
            <a:pPr marL="12700">
              <a:lnSpc>
                <a:spcPct val="100000"/>
              </a:lnSpc>
            </a:pPr>
            <a:r>
              <a:rPr spc="-5" dirty="0"/>
              <a:t>Instituut </a:t>
            </a:r>
            <a:r>
              <a:rPr spc="-10" dirty="0"/>
              <a:t>voor </a:t>
            </a:r>
            <a:r>
              <a:rPr spc="-5" dirty="0"/>
              <a:t>Familie- en</a:t>
            </a:r>
            <a:r>
              <a:rPr spc="-10" dirty="0"/>
              <a:t> </a:t>
            </a:r>
            <a:r>
              <a:rPr spc="-5" dirty="0"/>
              <a:t>Jeugdrecht</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7" name="Holder 7"/>
          <p:cNvSpPr>
            <a:spLocks noGrp="1"/>
          </p:cNvSpPr>
          <p:nvPr>
            <p:ph type="sldNum" sz="quarter" idx="7"/>
          </p:nvPr>
        </p:nvSpPr>
        <p:spPr/>
        <p:txBody>
          <a:bodyPr lIns="0" tIns="0" rIns="0" bIns="0"/>
          <a:lstStyle>
            <a:lvl1pPr>
              <a:defRPr sz="1000" b="0" i="0">
                <a:solidFill>
                  <a:schemeClr val="bg1"/>
                </a:solidFill>
                <a:latin typeface="Arial"/>
                <a:cs typeface="Arial"/>
              </a:defRPr>
            </a:lvl1pPr>
          </a:lstStyle>
          <a:p>
            <a:pPr marL="38100">
              <a:lnSpc>
                <a:spcPct val="100000"/>
              </a:lnSpc>
            </a:pPr>
            <a:fld id="{81D60167-4931-47E6-BA6A-407CBD079E47}" type="slidenum">
              <a:rPr spc="-5" dirty="0"/>
              <a:t>‹#›</a:t>
            </a:fld>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1D8DAF"/>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000" b="0" i="0">
                <a:solidFill>
                  <a:schemeClr val="bg1"/>
                </a:solidFill>
                <a:latin typeface="Arial"/>
                <a:cs typeface="Arial"/>
              </a:defRPr>
            </a:lvl1pPr>
          </a:lstStyle>
          <a:p>
            <a:pPr marL="12700">
              <a:lnSpc>
                <a:spcPct val="100000"/>
              </a:lnSpc>
            </a:pPr>
            <a:r>
              <a:rPr spc="-5" dirty="0"/>
              <a:t>Instituut </a:t>
            </a:r>
            <a:r>
              <a:rPr spc="-10" dirty="0"/>
              <a:t>voor </a:t>
            </a:r>
            <a:r>
              <a:rPr spc="-5" dirty="0"/>
              <a:t>Familie- en</a:t>
            </a:r>
            <a:r>
              <a:rPr spc="-10" dirty="0"/>
              <a:t> </a:t>
            </a:r>
            <a:r>
              <a:rPr spc="-5" dirty="0"/>
              <a:t>Jeugdrecht</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5" name="Holder 5"/>
          <p:cNvSpPr>
            <a:spLocks noGrp="1"/>
          </p:cNvSpPr>
          <p:nvPr>
            <p:ph type="sldNum" sz="quarter" idx="7"/>
          </p:nvPr>
        </p:nvSpPr>
        <p:spPr/>
        <p:txBody>
          <a:bodyPr lIns="0" tIns="0" rIns="0" bIns="0"/>
          <a:lstStyle>
            <a:lvl1pPr>
              <a:defRPr sz="1000" b="0" i="0">
                <a:solidFill>
                  <a:schemeClr val="bg1"/>
                </a:solidFill>
                <a:latin typeface="Arial"/>
                <a:cs typeface="Arial"/>
              </a:defRPr>
            </a:lvl1pPr>
          </a:lstStyle>
          <a:p>
            <a:pPr marL="38100">
              <a:lnSpc>
                <a:spcPct val="100000"/>
              </a:lnSpc>
            </a:pPr>
            <a:fld id="{81D60167-4931-47E6-BA6A-407CBD079E47}" type="slidenum">
              <a:rPr spc="-5" dirty="0"/>
              <a:t>‹#›</a:t>
            </a:fld>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210299"/>
            <a:ext cx="12192000" cy="647700"/>
          </a:xfrm>
          <a:custGeom>
            <a:avLst/>
            <a:gdLst/>
            <a:ahLst/>
            <a:cxnLst/>
            <a:rect l="l" t="t" r="r" b="b"/>
            <a:pathLst>
              <a:path w="12192000" h="647700">
                <a:moveTo>
                  <a:pt x="12192000" y="0"/>
                </a:moveTo>
                <a:lnTo>
                  <a:pt x="0" y="0"/>
                </a:lnTo>
                <a:lnTo>
                  <a:pt x="0" y="647699"/>
                </a:lnTo>
                <a:lnTo>
                  <a:pt x="12192000" y="647699"/>
                </a:lnTo>
                <a:lnTo>
                  <a:pt x="12192000" y="0"/>
                </a:lnTo>
                <a:close/>
              </a:path>
            </a:pathLst>
          </a:custGeom>
          <a:solidFill>
            <a:srgbClr val="1D8DAF"/>
          </a:solidFill>
        </p:spPr>
        <p:txBody>
          <a:bodyPr wrap="square" lIns="0" tIns="0" rIns="0" bIns="0" rtlCol="0"/>
          <a:lstStyle/>
          <a:p>
            <a:endParaRPr/>
          </a:p>
        </p:txBody>
      </p:sp>
      <p:sp>
        <p:nvSpPr>
          <p:cNvPr id="17" name="bg object 17"/>
          <p:cNvSpPr/>
          <p:nvPr/>
        </p:nvSpPr>
        <p:spPr>
          <a:xfrm>
            <a:off x="11041380" y="6353555"/>
            <a:ext cx="1007364" cy="361188"/>
          </a:xfrm>
          <a:prstGeom prst="rect">
            <a:avLst/>
          </a:prstGeom>
          <a:blipFill>
            <a:blip r:embed="rId2" cstate="print"/>
            <a:stretch>
              <a:fillRect/>
            </a:stretch>
          </a:blipFill>
        </p:spPr>
        <p:txBody>
          <a:bodyPr wrap="square" lIns="0" tIns="0" rIns="0" bIns="0" rtlCol="0"/>
          <a:lstStyle/>
          <a:p>
            <a:endParaRPr/>
          </a:p>
        </p:txBody>
      </p:sp>
      <p:sp>
        <p:nvSpPr>
          <p:cNvPr id="18" name="bg object 18"/>
          <p:cNvSpPr/>
          <p:nvPr/>
        </p:nvSpPr>
        <p:spPr>
          <a:xfrm>
            <a:off x="0" y="0"/>
            <a:ext cx="12193905" cy="6207760"/>
          </a:xfrm>
          <a:custGeom>
            <a:avLst/>
            <a:gdLst/>
            <a:ahLst/>
            <a:cxnLst/>
            <a:rect l="l" t="t" r="r" b="b"/>
            <a:pathLst>
              <a:path w="12193905" h="6207760">
                <a:moveTo>
                  <a:pt x="12193524" y="0"/>
                </a:moveTo>
                <a:lnTo>
                  <a:pt x="0" y="0"/>
                </a:lnTo>
                <a:lnTo>
                  <a:pt x="0" y="6207252"/>
                </a:lnTo>
                <a:lnTo>
                  <a:pt x="12193524" y="6207252"/>
                </a:lnTo>
                <a:lnTo>
                  <a:pt x="12193524" y="0"/>
                </a:lnTo>
                <a:close/>
              </a:path>
            </a:pathLst>
          </a:custGeom>
          <a:solidFill>
            <a:srgbClr val="DCE7EF"/>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defRPr sz="1000" b="0" i="0">
                <a:solidFill>
                  <a:schemeClr val="bg1"/>
                </a:solidFill>
                <a:latin typeface="Arial"/>
                <a:cs typeface="Arial"/>
              </a:defRPr>
            </a:lvl1pPr>
          </a:lstStyle>
          <a:p>
            <a:pPr marL="12700">
              <a:lnSpc>
                <a:spcPct val="100000"/>
              </a:lnSpc>
            </a:pPr>
            <a:r>
              <a:rPr spc="-5" dirty="0"/>
              <a:t>Instituut </a:t>
            </a:r>
            <a:r>
              <a:rPr spc="-10" dirty="0"/>
              <a:t>voor </a:t>
            </a:r>
            <a:r>
              <a:rPr spc="-5" dirty="0"/>
              <a:t>Familie- en</a:t>
            </a:r>
            <a:r>
              <a:rPr spc="-10" dirty="0"/>
              <a:t> </a:t>
            </a:r>
            <a:r>
              <a:rPr spc="-5" dirty="0"/>
              <a:t>Jeugdrecht</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4" name="Holder 4"/>
          <p:cNvSpPr>
            <a:spLocks noGrp="1"/>
          </p:cNvSpPr>
          <p:nvPr>
            <p:ph type="sldNum" sz="quarter" idx="7"/>
          </p:nvPr>
        </p:nvSpPr>
        <p:spPr/>
        <p:txBody>
          <a:bodyPr lIns="0" tIns="0" rIns="0" bIns="0"/>
          <a:lstStyle>
            <a:lvl1pPr>
              <a:defRPr sz="1000" b="0" i="0">
                <a:solidFill>
                  <a:schemeClr val="bg1"/>
                </a:solidFill>
                <a:latin typeface="Arial"/>
                <a:cs typeface="Arial"/>
              </a:defRPr>
            </a:lvl1pPr>
          </a:lstStyle>
          <a:p>
            <a:pPr marL="38100">
              <a:lnSpc>
                <a:spcPct val="100000"/>
              </a:lnSpc>
            </a:pPr>
            <a:fld id="{81D60167-4931-47E6-BA6A-407CBD079E47}" type="slidenum">
              <a:rPr spc="-5" dirty="0"/>
              <a:t>‹#›</a:t>
            </a:fld>
            <a:endParaRPr spc="-5"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ijdelijke aanduiding voor datum 3"/>
          <p:cNvSpPr>
            <a:spLocks noGrp="1"/>
          </p:cNvSpPr>
          <p:nvPr>
            <p:ph type="dt" sz="half" idx="10"/>
          </p:nvPr>
        </p:nvSpPr>
        <p:spPr/>
        <p:txBody>
          <a:bodyPr/>
          <a:lstStyle/>
          <a:p>
            <a:endParaRPr lang="nl-NL"/>
          </a:p>
        </p:txBody>
      </p:sp>
      <p:sp>
        <p:nvSpPr>
          <p:cNvPr id="5" name="Tijdelijke aanduiding voor voettekst 4"/>
          <p:cNvSpPr>
            <a:spLocks noGrp="1"/>
          </p:cNvSpPr>
          <p:nvPr>
            <p:ph type="ftr" sz="quarter" idx="11"/>
          </p:nvPr>
        </p:nvSpPr>
        <p:spPr/>
        <p:txBody>
          <a:bodyPr/>
          <a:lstStyle/>
          <a:p>
            <a:r>
              <a:rPr lang="nl-BE"/>
              <a:t>Instituut voor Familie- en Jeugdrecht</a:t>
            </a:r>
            <a:endParaRPr lang="nl-NL"/>
          </a:p>
        </p:txBody>
      </p:sp>
      <p:sp>
        <p:nvSpPr>
          <p:cNvPr id="6" name="Tijdelijke aanduiding voor dianummer 5"/>
          <p:cNvSpPr>
            <a:spLocks noGrp="1"/>
          </p:cNvSpPr>
          <p:nvPr>
            <p:ph type="sldNum" sz="quarter" idx="12"/>
          </p:nvPr>
        </p:nvSpPr>
        <p:spPr/>
        <p:txBody>
          <a:bodyPr/>
          <a:lstStyle/>
          <a:p>
            <a:fld id="{0A297500-7527-634B-90F4-69D0994C32B4}" type="slidenum">
              <a:rPr lang="nl-NL" smtClean="0"/>
              <a:t>‹#›</a:t>
            </a:fld>
            <a:endParaRPr lang="nl-NL"/>
          </a:p>
        </p:txBody>
      </p:sp>
      <p:sp>
        <p:nvSpPr>
          <p:cNvPr id="2" name="Titel 1"/>
          <p:cNvSpPr>
            <a:spLocks noGrp="1"/>
          </p:cNvSpPr>
          <p:nvPr>
            <p:ph type="title"/>
          </p:nvPr>
        </p:nvSpPr>
        <p:spPr/>
        <p:txBody>
          <a:bodyPr/>
          <a:lstStyle/>
          <a:p>
            <a:r>
              <a:rPr lang="nl-NL"/>
              <a:t>Klik om de stijl te bewerken</a:t>
            </a:r>
          </a:p>
        </p:txBody>
      </p:sp>
    </p:spTree>
    <p:extLst>
      <p:ext uri="{BB962C8B-B14F-4D97-AF65-F5344CB8AC3E}">
        <p14:creationId xmlns:p14="http://schemas.microsoft.com/office/powerpoint/2010/main" val="1426053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210299"/>
            <a:ext cx="12192000" cy="647700"/>
          </a:xfrm>
          <a:custGeom>
            <a:avLst/>
            <a:gdLst/>
            <a:ahLst/>
            <a:cxnLst/>
            <a:rect l="l" t="t" r="r" b="b"/>
            <a:pathLst>
              <a:path w="12192000" h="647700">
                <a:moveTo>
                  <a:pt x="12192000" y="0"/>
                </a:moveTo>
                <a:lnTo>
                  <a:pt x="0" y="0"/>
                </a:lnTo>
                <a:lnTo>
                  <a:pt x="0" y="647699"/>
                </a:lnTo>
                <a:lnTo>
                  <a:pt x="12192000" y="647699"/>
                </a:lnTo>
                <a:lnTo>
                  <a:pt x="12192000" y="0"/>
                </a:lnTo>
                <a:close/>
              </a:path>
            </a:pathLst>
          </a:custGeom>
          <a:solidFill>
            <a:srgbClr val="1D8DAF"/>
          </a:solidFill>
        </p:spPr>
        <p:txBody>
          <a:bodyPr wrap="square" lIns="0" tIns="0" rIns="0" bIns="0" rtlCol="0"/>
          <a:lstStyle/>
          <a:p>
            <a:endParaRPr/>
          </a:p>
        </p:txBody>
      </p:sp>
      <p:sp>
        <p:nvSpPr>
          <p:cNvPr id="17" name="bg object 17"/>
          <p:cNvSpPr/>
          <p:nvPr/>
        </p:nvSpPr>
        <p:spPr>
          <a:xfrm>
            <a:off x="11041380" y="6353555"/>
            <a:ext cx="1007364" cy="361188"/>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563372" y="452119"/>
            <a:ext cx="11065255" cy="635000"/>
          </a:xfrm>
          <a:prstGeom prst="rect">
            <a:avLst/>
          </a:prstGeom>
        </p:spPr>
        <p:txBody>
          <a:bodyPr wrap="square" lIns="0" tIns="0" rIns="0" bIns="0">
            <a:spAutoFit/>
          </a:bodyPr>
          <a:lstStyle>
            <a:lvl1pPr>
              <a:defRPr sz="4000" b="0" i="0">
                <a:solidFill>
                  <a:srgbClr val="1D8DAF"/>
                </a:solidFill>
                <a:latin typeface="Arial"/>
                <a:cs typeface="Arial"/>
              </a:defRPr>
            </a:lvl1pPr>
          </a:lstStyle>
          <a:p>
            <a:endParaRPr/>
          </a:p>
        </p:txBody>
      </p:sp>
      <p:sp>
        <p:nvSpPr>
          <p:cNvPr id="3" name="Holder 3"/>
          <p:cNvSpPr>
            <a:spLocks noGrp="1"/>
          </p:cNvSpPr>
          <p:nvPr>
            <p:ph type="body" idx="1"/>
          </p:nvPr>
        </p:nvSpPr>
        <p:spPr>
          <a:xfrm>
            <a:off x="651382" y="1619504"/>
            <a:ext cx="10889234" cy="3888104"/>
          </a:xfrm>
          <a:prstGeom prst="rect">
            <a:avLst/>
          </a:prstGeom>
        </p:spPr>
        <p:txBody>
          <a:bodyPr wrap="square" lIns="0" tIns="0" rIns="0" bIns="0">
            <a:spAutoFit/>
          </a:bodyPr>
          <a:lstStyle>
            <a:lvl1pPr>
              <a:defRPr sz="2400" b="0" i="0" u="heavy">
                <a:solidFill>
                  <a:srgbClr val="2E4D5D"/>
                </a:solidFill>
                <a:latin typeface="Arial"/>
                <a:cs typeface="Arial"/>
              </a:defRPr>
            </a:lvl1pPr>
          </a:lstStyle>
          <a:p>
            <a:endParaRPr/>
          </a:p>
        </p:txBody>
      </p:sp>
      <p:sp>
        <p:nvSpPr>
          <p:cNvPr id="4" name="Holder 4"/>
          <p:cNvSpPr>
            <a:spLocks noGrp="1"/>
          </p:cNvSpPr>
          <p:nvPr>
            <p:ph type="ftr" sz="quarter" idx="5"/>
          </p:nvPr>
        </p:nvSpPr>
        <p:spPr>
          <a:xfrm>
            <a:off x="8788145" y="6455555"/>
            <a:ext cx="2070734" cy="167004"/>
          </a:xfrm>
          <a:prstGeom prst="rect">
            <a:avLst/>
          </a:prstGeom>
        </p:spPr>
        <p:txBody>
          <a:bodyPr wrap="square" lIns="0" tIns="0" rIns="0" bIns="0">
            <a:spAutoFit/>
          </a:bodyPr>
          <a:lstStyle>
            <a:lvl1pPr>
              <a:defRPr sz="1000" b="0" i="0">
                <a:solidFill>
                  <a:schemeClr val="bg1"/>
                </a:solidFill>
                <a:latin typeface="Arial"/>
                <a:cs typeface="Arial"/>
              </a:defRPr>
            </a:lvl1pPr>
          </a:lstStyle>
          <a:p>
            <a:pPr marL="12700">
              <a:lnSpc>
                <a:spcPct val="100000"/>
              </a:lnSpc>
            </a:pPr>
            <a:r>
              <a:rPr spc="-5" dirty="0"/>
              <a:t>Instituut </a:t>
            </a:r>
            <a:r>
              <a:rPr spc="-10" dirty="0"/>
              <a:t>voor </a:t>
            </a:r>
            <a:r>
              <a:rPr spc="-5" dirty="0"/>
              <a:t>Familie- en</a:t>
            </a:r>
            <a:r>
              <a:rPr spc="-10" dirty="0"/>
              <a:t> </a:t>
            </a:r>
            <a:r>
              <a:rPr spc="-5" dirty="0"/>
              <a:t>Jeugdrecht</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a:xfrm>
            <a:off x="537972" y="6455555"/>
            <a:ext cx="216534" cy="167004"/>
          </a:xfrm>
          <a:prstGeom prst="rect">
            <a:avLst/>
          </a:prstGeom>
        </p:spPr>
        <p:txBody>
          <a:bodyPr wrap="square" lIns="0" tIns="0" rIns="0" bIns="0">
            <a:spAutoFit/>
          </a:bodyPr>
          <a:lstStyle>
            <a:lvl1pPr>
              <a:defRPr sz="1000" b="0" i="0">
                <a:solidFill>
                  <a:schemeClr val="bg1"/>
                </a:solidFill>
                <a:latin typeface="Arial"/>
                <a:cs typeface="Arial"/>
              </a:defRPr>
            </a:lvl1pPr>
          </a:lstStyle>
          <a:p>
            <a:pPr marL="38100">
              <a:lnSpc>
                <a:spcPct val="100000"/>
              </a:lnSpc>
            </a:pPr>
            <a:fld id="{81D60167-4931-47E6-BA6A-407CBD079E47}" type="slidenum">
              <a:rPr spc="-5" dirty="0"/>
              <a:t>‹#›</a:t>
            </a:fld>
            <a:endParaRPr spc="-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905" y="359410"/>
            <a:ext cx="12193905" cy="6498590"/>
            <a:chOff x="0" y="359663"/>
            <a:chExt cx="12193905" cy="6498590"/>
          </a:xfrm>
        </p:grpSpPr>
        <p:sp>
          <p:nvSpPr>
            <p:cNvPr id="3" name="object 3"/>
            <p:cNvSpPr/>
            <p:nvPr/>
          </p:nvSpPr>
          <p:spPr>
            <a:xfrm>
              <a:off x="11041380" y="6353555"/>
              <a:ext cx="1007364" cy="361188"/>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0" y="5105399"/>
              <a:ext cx="12193905" cy="1752600"/>
            </a:xfrm>
            <a:custGeom>
              <a:avLst/>
              <a:gdLst/>
              <a:ahLst/>
              <a:cxnLst/>
              <a:rect l="l" t="t" r="r" b="b"/>
              <a:pathLst>
                <a:path w="12193905" h="1752600">
                  <a:moveTo>
                    <a:pt x="0" y="1752599"/>
                  </a:moveTo>
                  <a:lnTo>
                    <a:pt x="12193524" y="1752599"/>
                  </a:lnTo>
                  <a:lnTo>
                    <a:pt x="12193524" y="0"/>
                  </a:lnTo>
                  <a:lnTo>
                    <a:pt x="0" y="0"/>
                  </a:lnTo>
                  <a:lnTo>
                    <a:pt x="0" y="1752599"/>
                  </a:lnTo>
                  <a:close/>
                </a:path>
              </a:pathLst>
            </a:custGeom>
            <a:solidFill>
              <a:srgbClr val="DCE7EF"/>
            </a:solidFill>
          </p:spPr>
          <p:txBody>
            <a:bodyPr wrap="square" lIns="0" tIns="0" rIns="0" bIns="0" rtlCol="0"/>
            <a:lstStyle/>
            <a:p>
              <a:endParaRPr/>
            </a:p>
          </p:txBody>
        </p:sp>
        <p:sp>
          <p:nvSpPr>
            <p:cNvPr id="5" name="object 5"/>
            <p:cNvSpPr/>
            <p:nvPr/>
          </p:nvSpPr>
          <p:spPr>
            <a:xfrm>
              <a:off x="0" y="647700"/>
              <a:ext cx="12193905" cy="4457700"/>
            </a:xfrm>
            <a:custGeom>
              <a:avLst/>
              <a:gdLst/>
              <a:ahLst/>
              <a:cxnLst/>
              <a:rect l="l" t="t" r="r" b="b"/>
              <a:pathLst>
                <a:path w="12193905" h="4457700">
                  <a:moveTo>
                    <a:pt x="12193524" y="0"/>
                  </a:moveTo>
                  <a:lnTo>
                    <a:pt x="0" y="0"/>
                  </a:lnTo>
                  <a:lnTo>
                    <a:pt x="0" y="4457700"/>
                  </a:lnTo>
                  <a:lnTo>
                    <a:pt x="12193524" y="4457700"/>
                  </a:lnTo>
                  <a:lnTo>
                    <a:pt x="12193524" y="0"/>
                  </a:lnTo>
                  <a:close/>
                </a:path>
              </a:pathLst>
            </a:custGeom>
            <a:solidFill>
              <a:srgbClr val="1D8DAF"/>
            </a:solidFill>
          </p:spPr>
          <p:txBody>
            <a:bodyPr wrap="square" lIns="0" tIns="0" rIns="0" bIns="0" rtlCol="0"/>
            <a:lstStyle/>
            <a:p>
              <a:endParaRPr/>
            </a:p>
          </p:txBody>
        </p:sp>
        <p:sp>
          <p:nvSpPr>
            <p:cNvPr id="6" name="object 6"/>
            <p:cNvSpPr/>
            <p:nvPr/>
          </p:nvSpPr>
          <p:spPr>
            <a:xfrm>
              <a:off x="359663" y="359663"/>
              <a:ext cx="2017776" cy="720851"/>
            </a:xfrm>
            <a:prstGeom prst="rect">
              <a:avLst/>
            </a:prstGeom>
            <a:blipFill>
              <a:blip r:embed="rId4" cstate="print"/>
              <a:stretch>
                <a:fillRect/>
              </a:stretch>
            </a:blipFill>
          </p:spPr>
          <p:txBody>
            <a:bodyPr wrap="square" lIns="0" tIns="0" rIns="0" bIns="0" rtlCol="0"/>
            <a:lstStyle/>
            <a:p>
              <a:endParaRPr/>
            </a:p>
          </p:txBody>
        </p:sp>
      </p:grpSp>
      <p:sp>
        <p:nvSpPr>
          <p:cNvPr id="7" name="object 7"/>
          <p:cNvSpPr txBox="1">
            <a:spLocks noGrp="1"/>
          </p:cNvSpPr>
          <p:nvPr>
            <p:ph type="title"/>
          </p:nvPr>
        </p:nvSpPr>
        <p:spPr>
          <a:xfrm>
            <a:off x="111073" y="1861754"/>
            <a:ext cx="6720205" cy="1490793"/>
          </a:xfrm>
          <a:prstGeom prst="rect">
            <a:avLst/>
          </a:prstGeom>
        </p:spPr>
        <p:txBody>
          <a:bodyPr vert="horz" wrap="square" lIns="0" tIns="13335" rIns="0" bIns="0" rtlCol="0">
            <a:spAutoFit/>
          </a:bodyPr>
          <a:lstStyle/>
          <a:p>
            <a:pPr marL="12700" marR="5080">
              <a:lnSpc>
                <a:spcPct val="100000"/>
              </a:lnSpc>
              <a:spcBef>
                <a:spcPts val="105"/>
              </a:spcBef>
            </a:pPr>
            <a:r>
              <a:rPr lang="nl-BE" sz="3200" b="1" dirty="0">
                <a:solidFill>
                  <a:srgbClr val="FFFFFF"/>
                </a:solidFill>
                <a:latin typeface="Arial"/>
                <a:cs typeface="Arial"/>
              </a:rPr>
              <a:t>De rechtspositie van adolescenten in het gezondheidsrecht</a:t>
            </a:r>
            <a:r>
              <a:rPr lang="nl-BE" sz="3200" b="1" dirty="0">
                <a:solidFill>
                  <a:srgbClr val="FFFFFF"/>
                </a:solidFill>
              </a:rPr>
              <a:t> in rechtsvergelijkend perspectief </a:t>
            </a:r>
            <a:endParaRPr lang="nl-BE" sz="3200" i="1" dirty="0">
              <a:latin typeface="Arial"/>
              <a:cs typeface="Arial"/>
            </a:endParaRPr>
          </a:p>
        </p:txBody>
      </p:sp>
      <p:sp>
        <p:nvSpPr>
          <p:cNvPr id="8" name="object 8"/>
          <p:cNvSpPr txBox="1"/>
          <p:nvPr/>
        </p:nvSpPr>
        <p:spPr>
          <a:xfrm>
            <a:off x="179933" y="3806190"/>
            <a:ext cx="4037965" cy="566822"/>
          </a:xfrm>
          <a:prstGeom prst="rect">
            <a:avLst/>
          </a:prstGeom>
        </p:spPr>
        <p:txBody>
          <a:bodyPr vert="horz" wrap="square" lIns="0" tIns="12700" rIns="0" bIns="0" rtlCol="0">
            <a:spAutoFit/>
          </a:bodyPr>
          <a:lstStyle/>
          <a:p>
            <a:pPr marL="12700">
              <a:lnSpc>
                <a:spcPct val="100000"/>
              </a:lnSpc>
              <a:spcBef>
                <a:spcPts val="100"/>
              </a:spcBef>
            </a:pPr>
            <a:r>
              <a:rPr lang="nl-BE" b="1" spc="-5" dirty="0">
                <a:solidFill>
                  <a:srgbClr val="FFFFFF"/>
                </a:solidFill>
                <a:latin typeface="Arial"/>
                <a:cs typeface="Arial"/>
              </a:rPr>
              <a:t>Marie Goemaere</a:t>
            </a:r>
            <a:endParaRPr sz="1800" dirty="0">
              <a:latin typeface="Arial"/>
              <a:cs typeface="Arial"/>
            </a:endParaRPr>
          </a:p>
          <a:p>
            <a:pPr marL="12700">
              <a:lnSpc>
                <a:spcPct val="100000"/>
              </a:lnSpc>
            </a:pPr>
            <a:r>
              <a:rPr sz="1800" b="1" dirty="0">
                <a:solidFill>
                  <a:srgbClr val="FFFFFF"/>
                </a:solidFill>
                <a:latin typeface="Arial"/>
                <a:cs typeface="Arial"/>
              </a:rPr>
              <a:t>Instituut </a:t>
            </a:r>
            <a:r>
              <a:rPr sz="1800" b="1" spc="-10" dirty="0">
                <a:solidFill>
                  <a:srgbClr val="FFFFFF"/>
                </a:solidFill>
                <a:latin typeface="Arial"/>
                <a:cs typeface="Arial"/>
              </a:rPr>
              <a:t>voor </a:t>
            </a:r>
            <a:r>
              <a:rPr sz="1800" b="1" spc="-5" dirty="0">
                <a:solidFill>
                  <a:srgbClr val="FFFFFF"/>
                </a:solidFill>
                <a:latin typeface="Arial"/>
                <a:cs typeface="Arial"/>
              </a:rPr>
              <a:t>Familie- </a:t>
            </a:r>
            <a:r>
              <a:rPr sz="1800" b="1" spc="-5" dirty="0" err="1">
                <a:solidFill>
                  <a:srgbClr val="FFFFFF"/>
                </a:solidFill>
                <a:latin typeface="Arial"/>
                <a:cs typeface="Arial"/>
              </a:rPr>
              <a:t>en</a:t>
            </a:r>
            <a:r>
              <a:rPr sz="1800" b="1" spc="15" dirty="0">
                <a:solidFill>
                  <a:srgbClr val="FFFFFF"/>
                </a:solidFill>
                <a:latin typeface="Arial"/>
                <a:cs typeface="Arial"/>
              </a:rPr>
              <a:t> </a:t>
            </a:r>
            <a:r>
              <a:rPr sz="1800" b="1" spc="-5" dirty="0" err="1">
                <a:solidFill>
                  <a:srgbClr val="FFFFFF"/>
                </a:solidFill>
                <a:latin typeface="Arial"/>
                <a:cs typeface="Arial"/>
              </a:rPr>
              <a:t>Jeugdrecht</a:t>
            </a:r>
            <a:endParaRPr lang="nl-BE" sz="1800" b="1" spc="-5" dirty="0">
              <a:solidFill>
                <a:srgbClr val="FFFFFF"/>
              </a:solidFill>
              <a:latin typeface="Arial"/>
              <a:cs typeface="Arial"/>
            </a:endParaRPr>
          </a:p>
        </p:txBody>
      </p:sp>
      <p:sp>
        <p:nvSpPr>
          <p:cNvPr id="9" name="object 9"/>
          <p:cNvSpPr txBox="1"/>
          <p:nvPr/>
        </p:nvSpPr>
        <p:spPr>
          <a:xfrm>
            <a:off x="242722" y="5266131"/>
            <a:ext cx="6795770" cy="1025858"/>
          </a:xfrm>
          <a:prstGeom prst="rect">
            <a:avLst/>
          </a:prstGeom>
        </p:spPr>
        <p:txBody>
          <a:bodyPr vert="horz" wrap="square" lIns="0" tIns="12700" rIns="0" bIns="0" rtlCol="0">
            <a:spAutoFit/>
          </a:bodyPr>
          <a:lstStyle/>
          <a:p>
            <a:pPr marL="12700" marR="5080">
              <a:lnSpc>
                <a:spcPct val="132000"/>
              </a:lnSpc>
              <a:spcBef>
                <a:spcPts val="100"/>
              </a:spcBef>
            </a:pPr>
            <a:r>
              <a:rPr lang="nl-BE" sz="2600" dirty="0">
                <a:solidFill>
                  <a:srgbClr val="2E4D5D"/>
                </a:solidFill>
                <a:latin typeface="Arial"/>
                <a:cs typeface="Arial"/>
              </a:rPr>
              <a:t>Ontmoeting </a:t>
            </a:r>
            <a:r>
              <a:rPr lang="nl-BE" sz="2600" dirty="0" err="1">
                <a:solidFill>
                  <a:srgbClr val="2E4D5D"/>
                </a:solidFill>
                <a:latin typeface="Arial"/>
                <a:cs typeface="Arial"/>
              </a:rPr>
              <a:t>V.Fam</a:t>
            </a:r>
            <a:r>
              <a:rPr lang="nl-BE" sz="2600" dirty="0">
                <a:solidFill>
                  <a:srgbClr val="2E4D5D"/>
                </a:solidFill>
                <a:latin typeface="Arial"/>
                <a:cs typeface="Arial"/>
              </a:rPr>
              <a:t>. en </a:t>
            </a:r>
            <a:r>
              <a:rPr lang="nl-BE" sz="2600" dirty="0" err="1">
                <a:solidFill>
                  <a:srgbClr val="2E4D5D"/>
                </a:solidFill>
                <a:latin typeface="Arial"/>
                <a:cs typeface="Arial"/>
              </a:rPr>
              <a:t>Famille&amp;Droit</a:t>
            </a:r>
            <a:endParaRPr lang="nl-BE" sz="2600" dirty="0">
              <a:solidFill>
                <a:srgbClr val="2E4D5D"/>
              </a:solidFill>
              <a:latin typeface="Arial"/>
              <a:cs typeface="Arial"/>
            </a:endParaRPr>
          </a:p>
          <a:p>
            <a:pPr marL="12700" marR="5080">
              <a:lnSpc>
                <a:spcPct val="132000"/>
              </a:lnSpc>
              <a:spcBef>
                <a:spcPts val="100"/>
              </a:spcBef>
            </a:pPr>
            <a:r>
              <a:rPr lang="nl-BE" sz="2600" dirty="0">
                <a:solidFill>
                  <a:srgbClr val="2E4D5D"/>
                </a:solidFill>
                <a:latin typeface="Arial"/>
                <a:cs typeface="Arial"/>
              </a:rPr>
              <a:t>Maandag 29 januari 2024</a:t>
            </a:r>
            <a:endParaRPr sz="2600" dirty="0">
              <a:latin typeface="Arial"/>
              <a:cs typeface="Arial"/>
            </a:endParaRPr>
          </a:p>
        </p:txBody>
      </p:sp>
      <p:sp>
        <p:nvSpPr>
          <p:cNvPr id="12" name="Tijdelijke aanduiding voor dianummer 11">
            <a:extLst>
              <a:ext uri="{FF2B5EF4-FFF2-40B4-BE49-F238E27FC236}">
                <a16:creationId xmlns:a16="http://schemas.microsoft.com/office/drawing/2014/main" id="{248B639C-48E7-C841-849B-9D2DC46354F1}"/>
              </a:ext>
            </a:extLst>
          </p:cNvPr>
          <p:cNvSpPr>
            <a:spLocks noGrp="1"/>
          </p:cNvSpPr>
          <p:nvPr>
            <p:ph type="sldNum" sz="quarter" idx="7"/>
          </p:nvPr>
        </p:nvSpPr>
        <p:spPr/>
        <p:txBody>
          <a:bodyPr/>
          <a:lstStyle/>
          <a:p>
            <a:pPr marL="38100">
              <a:lnSpc>
                <a:spcPct val="100000"/>
              </a:lnSpc>
            </a:pPr>
            <a:fld id="{81D60167-4931-47E6-BA6A-407CBD079E47}" type="slidenum">
              <a:rPr lang="nl-BE" spc="-5" smtClean="0"/>
              <a:t>1</a:t>
            </a:fld>
            <a:endParaRPr lang="nl-BE" spc="-5" dirty="0"/>
          </a:p>
        </p:txBody>
      </p:sp>
      <p:pic>
        <p:nvPicPr>
          <p:cNvPr id="2052" name="Picture 4" descr="Kinderen over samen beslissen: “Geef onze stem de ruimte” - Kind &amp; Zorg">
            <a:extLst>
              <a:ext uri="{FF2B5EF4-FFF2-40B4-BE49-F238E27FC236}">
                <a16:creationId xmlns:a16="http://schemas.microsoft.com/office/drawing/2014/main" id="{7497CEF7-BFFB-5C9B-72E3-DA5879913C1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38492" y="1135663"/>
            <a:ext cx="4963712" cy="334540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DCD9C5-961C-E345-B0A1-458C70687305}"/>
              </a:ext>
            </a:extLst>
          </p:cNvPr>
          <p:cNvSpPr>
            <a:spLocks noGrp="1"/>
          </p:cNvSpPr>
          <p:nvPr>
            <p:ph type="title"/>
          </p:nvPr>
        </p:nvSpPr>
        <p:spPr/>
        <p:txBody>
          <a:bodyPr/>
          <a:lstStyle/>
          <a:p>
            <a:r>
              <a:rPr lang="nl-BE" dirty="0"/>
              <a:t>België</a:t>
            </a:r>
          </a:p>
        </p:txBody>
      </p:sp>
      <p:sp>
        <p:nvSpPr>
          <p:cNvPr id="3" name="Tijdelijke aanduiding voor tekst 2">
            <a:extLst>
              <a:ext uri="{FF2B5EF4-FFF2-40B4-BE49-F238E27FC236}">
                <a16:creationId xmlns:a16="http://schemas.microsoft.com/office/drawing/2014/main" id="{6FF007D8-9CD2-DF95-44F2-B47A3C4A35A2}"/>
              </a:ext>
            </a:extLst>
          </p:cNvPr>
          <p:cNvSpPr>
            <a:spLocks noGrp="1"/>
          </p:cNvSpPr>
          <p:nvPr>
            <p:ph type="body" idx="1"/>
          </p:nvPr>
        </p:nvSpPr>
        <p:spPr>
          <a:xfrm>
            <a:off x="651382" y="1619504"/>
            <a:ext cx="10889234" cy="5052665"/>
          </a:xfrm>
        </p:spPr>
        <p:txBody>
          <a:bodyPr/>
          <a:lstStyle/>
          <a:p>
            <a:pPr algn="l" rtl="0">
              <a:lnSpc>
                <a:spcPct val="150000"/>
              </a:lnSpc>
            </a:pPr>
            <a:r>
              <a:rPr lang="nl-BE" b="1" u="none" kern="1200" dirty="0">
                <a:solidFill>
                  <a:srgbClr val="2F4D5D"/>
                </a:solidFill>
                <a:latin typeface="Arial" panose="020B0604020202020204" pitchFamily="34" charset="0"/>
              </a:rPr>
              <a:t>Drie ontwikkelingsfases</a:t>
            </a:r>
          </a:p>
          <a:p>
            <a:endParaRPr lang="nl-BE" sz="2800" dirty="0"/>
          </a:p>
          <a:p>
            <a:r>
              <a:rPr lang="nl-BE" u="none" dirty="0"/>
              <a:t>1. Te jong om betekenisvol deel te nemen</a:t>
            </a:r>
          </a:p>
          <a:p>
            <a:pPr marL="800100" lvl="1" indent="-342900">
              <a:buFont typeface="Wingdings" panose="05000000000000000000" pitchFamily="2" charset="2"/>
              <a:buChar char="à"/>
            </a:pPr>
            <a:r>
              <a:rPr lang="nl-BE" sz="2000" dirty="0">
                <a:solidFill>
                  <a:srgbClr val="2E4D5D"/>
                </a:solidFill>
                <a:latin typeface="Arial"/>
                <a:cs typeface="Arial"/>
                <a:sym typeface="Wingdings" panose="05000000000000000000" pitchFamily="2" charset="2"/>
              </a:rPr>
              <a:t>Ouders stemmen toe</a:t>
            </a:r>
          </a:p>
          <a:p>
            <a:endParaRPr lang="nl-BE" u="none" dirty="0"/>
          </a:p>
          <a:p>
            <a:r>
              <a:rPr lang="nl-BE" u="none" dirty="0"/>
              <a:t>2. Tussenfase</a:t>
            </a:r>
          </a:p>
          <a:p>
            <a:pPr marL="800100" lvl="1" indent="-342900">
              <a:buFont typeface="Wingdings" panose="05000000000000000000" pitchFamily="2" charset="2"/>
              <a:buChar char="à"/>
            </a:pPr>
            <a:r>
              <a:rPr lang="nl-BE" sz="2000" dirty="0">
                <a:solidFill>
                  <a:srgbClr val="2E4D5D"/>
                </a:solidFill>
                <a:latin typeface="Arial"/>
                <a:cs typeface="Arial"/>
                <a:sym typeface="Wingdings" panose="05000000000000000000" pitchFamily="2" charset="2"/>
              </a:rPr>
              <a:t>Ouders stemmen toe + kind wordt betrokken</a:t>
            </a:r>
          </a:p>
          <a:p>
            <a:endParaRPr lang="nl-BE" u="none" dirty="0">
              <a:sym typeface="Wingdings" panose="05000000000000000000" pitchFamily="2" charset="2"/>
            </a:endParaRPr>
          </a:p>
          <a:p>
            <a:r>
              <a:rPr lang="nl-BE" u="none" dirty="0">
                <a:sym typeface="Wingdings" panose="05000000000000000000" pitchFamily="2" charset="2"/>
              </a:rPr>
              <a:t>3. </a:t>
            </a:r>
            <a:r>
              <a:rPr lang="nl-BE" u="none" dirty="0"/>
              <a:t>In staat tot een redelijke beoordeling van zijn belangen</a:t>
            </a:r>
          </a:p>
          <a:p>
            <a:pPr marL="800100" lvl="1" indent="-342900">
              <a:buFont typeface="Wingdings" panose="05000000000000000000" pitchFamily="2" charset="2"/>
              <a:buChar char="à"/>
            </a:pPr>
            <a:r>
              <a:rPr lang="nl-BE" sz="2000" dirty="0">
                <a:solidFill>
                  <a:srgbClr val="2E4D5D"/>
                </a:solidFill>
                <a:latin typeface="Arial"/>
                <a:cs typeface="Arial"/>
                <a:sym typeface="Wingdings" panose="05000000000000000000" pitchFamily="2" charset="2"/>
              </a:rPr>
              <a:t>Kind stemt toe</a:t>
            </a:r>
          </a:p>
          <a:p>
            <a:endParaRPr lang="nl-BE" sz="2000" u="none" dirty="0">
              <a:sym typeface="Wingdings" panose="05000000000000000000" pitchFamily="2" charset="2"/>
            </a:endParaRPr>
          </a:p>
          <a:p>
            <a:pPr marR="0" lvl="0" algn="l" defTabSz="914400" rtl="0" eaLnBrk="1" fontAlgn="base" latinLnBrk="0" hangingPunct="1">
              <a:lnSpc>
                <a:spcPct val="100000"/>
              </a:lnSpc>
              <a:spcBef>
                <a:spcPts val="1000"/>
              </a:spcBef>
              <a:spcAft>
                <a:spcPts val="0"/>
              </a:spcAft>
              <a:buClrTx/>
              <a:buSzTx/>
              <a:tabLst/>
              <a:defRPr/>
            </a:pPr>
            <a:br>
              <a:rPr lang="en-US" sz="1600" dirty="0"/>
            </a:br>
            <a:endParaRPr lang="nl-BE" sz="2000" u="none" dirty="0"/>
          </a:p>
          <a:p>
            <a:pPr marL="457200" indent="-457200">
              <a:buFont typeface="+mj-lt"/>
              <a:buAutoNum type="arabicPeriod"/>
            </a:pPr>
            <a:endParaRPr lang="nl-BE" sz="2000" u="none" dirty="0"/>
          </a:p>
        </p:txBody>
      </p:sp>
      <p:sp>
        <p:nvSpPr>
          <p:cNvPr id="4" name="Rechteraccolade 3">
            <a:extLst>
              <a:ext uri="{FF2B5EF4-FFF2-40B4-BE49-F238E27FC236}">
                <a16:creationId xmlns:a16="http://schemas.microsoft.com/office/drawing/2014/main" id="{340C4C83-B81D-6D71-38B1-B17D065C572D}"/>
              </a:ext>
            </a:extLst>
          </p:cNvPr>
          <p:cNvSpPr/>
          <p:nvPr/>
        </p:nvSpPr>
        <p:spPr>
          <a:xfrm>
            <a:off x="8458200" y="3801598"/>
            <a:ext cx="381000" cy="1447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nl-BE"/>
          </a:p>
        </p:txBody>
      </p:sp>
      <p:sp>
        <p:nvSpPr>
          <p:cNvPr id="5" name="Tekstvak 4">
            <a:extLst>
              <a:ext uri="{FF2B5EF4-FFF2-40B4-BE49-F238E27FC236}">
                <a16:creationId xmlns:a16="http://schemas.microsoft.com/office/drawing/2014/main" id="{F5841500-3DB7-0D72-E8E1-40D26ABB9C8C}"/>
              </a:ext>
            </a:extLst>
          </p:cNvPr>
          <p:cNvSpPr txBox="1"/>
          <p:nvPr/>
        </p:nvSpPr>
        <p:spPr>
          <a:xfrm>
            <a:off x="8991600" y="4325443"/>
            <a:ext cx="2286000" cy="400110"/>
          </a:xfrm>
          <a:prstGeom prst="rect">
            <a:avLst/>
          </a:prstGeom>
          <a:noFill/>
        </p:spPr>
        <p:txBody>
          <a:bodyPr wrap="square" rtlCol="0">
            <a:spAutoFit/>
          </a:bodyPr>
          <a:lstStyle/>
          <a:p>
            <a:r>
              <a:rPr lang="nl-BE" sz="2000" dirty="0">
                <a:solidFill>
                  <a:srgbClr val="2E4D5D"/>
                </a:solidFill>
                <a:latin typeface="Arial"/>
                <a:cs typeface="Arial"/>
              </a:rPr>
              <a:t>Adolescenten</a:t>
            </a:r>
          </a:p>
        </p:txBody>
      </p:sp>
      <p:pic>
        <p:nvPicPr>
          <p:cNvPr id="1026" name="Picture 2" descr="Child growing up Vectors &amp; Illustrations for Free Download | Freepik">
            <a:extLst>
              <a:ext uri="{FF2B5EF4-FFF2-40B4-BE49-F238E27FC236}">
                <a16:creationId xmlns:a16="http://schemas.microsoft.com/office/drawing/2014/main" id="{AFD59649-5FCE-C377-C41F-B6FB9E8A0B04}"/>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9850" t="24000" r="5181" b="23499"/>
          <a:stretch/>
        </p:blipFill>
        <p:spPr bwMode="auto">
          <a:xfrm>
            <a:off x="7924800" y="575027"/>
            <a:ext cx="3352800" cy="2709426"/>
          </a:xfrm>
          <a:prstGeom prst="rect">
            <a:avLst/>
          </a:prstGeom>
          <a:noFill/>
          <a:extLst>
            <a:ext uri="{909E8E84-426E-40DD-AFC4-6F175D3DCCD1}">
              <a14:hiddenFill xmlns:a14="http://schemas.microsoft.com/office/drawing/2010/main">
                <a:solidFill>
                  <a:srgbClr val="FFFFFF"/>
                </a:solidFill>
              </a14:hiddenFill>
            </a:ext>
          </a:extLst>
        </p:spPr>
      </p:pic>
      <p:sp>
        <p:nvSpPr>
          <p:cNvPr id="7" name="Tijdelijke aanduiding voor dianummer 6">
            <a:extLst>
              <a:ext uri="{FF2B5EF4-FFF2-40B4-BE49-F238E27FC236}">
                <a16:creationId xmlns:a16="http://schemas.microsoft.com/office/drawing/2014/main" id="{7AC84FD2-40F0-4067-A589-7EFA73C64525}"/>
              </a:ext>
            </a:extLst>
          </p:cNvPr>
          <p:cNvSpPr>
            <a:spLocks noGrp="1"/>
          </p:cNvSpPr>
          <p:nvPr>
            <p:ph type="sldNum" sz="quarter" idx="7"/>
          </p:nvPr>
        </p:nvSpPr>
        <p:spPr/>
        <p:txBody>
          <a:bodyPr/>
          <a:lstStyle/>
          <a:p>
            <a:pPr marL="38100">
              <a:lnSpc>
                <a:spcPct val="100000"/>
              </a:lnSpc>
            </a:pPr>
            <a:fld id="{81D60167-4931-47E6-BA6A-407CBD079E47}" type="slidenum">
              <a:rPr lang="nl-BE" spc="-5" smtClean="0"/>
              <a:t>10</a:t>
            </a:fld>
            <a:endParaRPr lang="nl-BE" spc="-5" dirty="0"/>
          </a:p>
        </p:txBody>
      </p:sp>
    </p:spTree>
    <p:extLst>
      <p:ext uri="{BB962C8B-B14F-4D97-AF65-F5344CB8AC3E}">
        <p14:creationId xmlns:p14="http://schemas.microsoft.com/office/powerpoint/2010/main" val="4008524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8ED574-8CD0-CCEC-D471-BBE68470B413}"/>
              </a:ext>
            </a:extLst>
          </p:cNvPr>
          <p:cNvSpPr>
            <a:spLocks noGrp="1"/>
          </p:cNvSpPr>
          <p:nvPr>
            <p:ph type="title"/>
          </p:nvPr>
        </p:nvSpPr>
        <p:spPr/>
        <p:txBody>
          <a:bodyPr/>
          <a:lstStyle/>
          <a:p>
            <a:r>
              <a:rPr lang="nl-BE" dirty="0"/>
              <a:t>Nederland</a:t>
            </a:r>
          </a:p>
        </p:txBody>
      </p:sp>
      <p:sp>
        <p:nvSpPr>
          <p:cNvPr id="4" name="Tijdelijke aanduiding voor dianummer 3">
            <a:extLst>
              <a:ext uri="{FF2B5EF4-FFF2-40B4-BE49-F238E27FC236}">
                <a16:creationId xmlns:a16="http://schemas.microsoft.com/office/drawing/2014/main" id="{5589A68C-39B0-0117-1796-14E4B84E369A}"/>
              </a:ext>
            </a:extLst>
          </p:cNvPr>
          <p:cNvSpPr>
            <a:spLocks noGrp="1"/>
          </p:cNvSpPr>
          <p:nvPr>
            <p:ph type="sldNum" sz="quarter" idx="7"/>
          </p:nvPr>
        </p:nvSpPr>
        <p:spPr/>
        <p:txBody>
          <a:bodyPr/>
          <a:lstStyle/>
          <a:p>
            <a:pPr marL="38100">
              <a:lnSpc>
                <a:spcPct val="100000"/>
              </a:lnSpc>
            </a:pPr>
            <a:fld id="{81D60167-4931-47E6-BA6A-407CBD079E47}" type="slidenum">
              <a:rPr lang="nl-BE" spc="-5" smtClean="0"/>
              <a:t>11</a:t>
            </a:fld>
            <a:endParaRPr lang="nl-BE" spc="-5" dirty="0"/>
          </a:p>
        </p:txBody>
      </p:sp>
      <p:sp>
        <p:nvSpPr>
          <p:cNvPr id="6" name="Tijdelijke aanduiding voor tekst 5">
            <a:extLst>
              <a:ext uri="{FF2B5EF4-FFF2-40B4-BE49-F238E27FC236}">
                <a16:creationId xmlns:a16="http://schemas.microsoft.com/office/drawing/2014/main" id="{53C442F5-DCE3-A4C8-2579-881919617438}"/>
              </a:ext>
            </a:extLst>
          </p:cNvPr>
          <p:cNvSpPr>
            <a:spLocks noGrp="1"/>
          </p:cNvSpPr>
          <p:nvPr>
            <p:ph type="body" idx="1"/>
          </p:nvPr>
        </p:nvSpPr>
        <p:spPr>
          <a:xfrm>
            <a:off x="651382" y="1216940"/>
            <a:ext cx="10889234" cy="5940088"/>
          </a:xfrm>
        </p:spPr>
        <p:txBody>
          <a:bodyPr/>
          <a:lstStyle/>
          <a:p>
            <a:r>
              <a:rPr lang="nl-BE" sz="2400" b="1" u="none" dirty="0">
                <a:solidFill>
                  <a:srgbClr val="2F4D5D"/>
                </a:solidFill>
                <a:latin typeface="Arial" panose="020B0604020202020204" pitchFamily="34" charset="0"/>
                <a:cs typeface="Arial"/>
              </a:rPr>
              <a:t>Wet Geneeskundige </a:t>
            </a:r>
            <a:r>
              <a:rPr lang="nl-BE" b="1" u="none" dirty="0">
                <a:solidFill>
                  <a:srgbClr val="2F4D5D"/>
                </a:solidFill>
                <a:latin typeface="Arial" panose="020B0604020202020204" pitchFamily="34" charset="0"/>
              </a:rPr>
              <a:t>B</a:t>
            </a:r>
            <a:r>
              <a:rPr lang="nl-BE" sz="2400" b="1" u="none" dirty="0">
                <a:solidFill>
                  <a:srgbClr val="2F4D5D"/>
                </a:solidFill>
                <a:latin typeface="Arial" panose="020B0604020202020204" pitchFamily="34" charset="0"/>
                <a:cs typeface="Arial"/>
              </a:rPr>
              <a:t>ehandelingsovereenkomst</a:t>
            </a:r>
            <a:endParaRPr lang="nl-BE" b="1" u="none" dirty="0"/>
          </a:p>
          <a:p>
            <a:endParaRPr lang="nl-BE" b="1" u="none" dirty="0"/>
          </a:p>
          <a:p>
            <a:r>
              <a:rPr lang="nl-BE" b="1" u="none" dirty="0"/>
              <a:t>Minderjarige &lt;12 jaar</a:t>
            </a:r>
          </a:p>
          <a:p>
            <a:pPr marL="342900" indent="-342900">
              <a:buFont typeface="Arial" panose="020B0604020202020204" pitchFamily="34" charset="0"/>
              <a:buChar char="•"/>
            </a:pPr>
            <a:r>
              <a:rPr lang="nl-BE" u="none" dirty="0"/>
              <a:t>Ouders </a:t>
            </a:r>
            <a:r>
              <a:rPr lang="nl-BE" sz="2400" u="none" dirty="0"/>
              <a:t>(art. 7:465)</a:t>
            </a:r>
            <a:endParaRPr lang="nl-BE" u="none" dirty="0"/>
          </a:p>
          <a:p>
            <a:pPr marL="800100" lvl="1" indent="-342900">
              <a:buFont typeface="Arial" panose="020B0604020202020204" pitchFamily="34" charset="0"/>
              <a:buChar char="•"/>
            </a:pPr>
            <a:r>
              <a:rPr lang="nl-BE" sz="2200" dirty="0">
                <a:solidFill>
                  <a:srgbClr val="2E4D5D"/>
                </a:solidFill>
                <a:latin typeface="Arial"/>
                <a:cs typeface="Arial"/>
              </a:rPr>
              <a:t>Minderjarige: recht op informatie (art. 7:448)</a:t>
            </a:r>
          </a:p>
          <a:p>
            <a:pPr lvl="1"/>
            <a:endParaRPr lang="nl-BE" sz="2400" dirty="0">
              <a:solidFill>
                <a:srgbClr val="2E4D5D"/>
              </a:solidFill>
              <a:latin typeface="Arial"/>
              <a:cs typeface="Arial"/>
            </a:endParaRPr>
          </a:p>
          <a:p>
            <a:r>
              <a:rPr lang="nl-BE" b="1" u="none" dirty="0"/>
              <a:t>Minderjarige 12 - 15 jaar</a:t>
            </a:r>
          </a:p>
          <a:p>
            <a:pPr marL="342900" indent="-342900">
              <a:buFont typeface="Arial" panose="020B0604020202020204" pitchFamily="34" charset="0"/>
              <a:buChar char="•"/>
            </a:pPr>
            <a:r>
              <a:rPr lang="nl-BE" u="none" dirty="0"/>
              <a:t>Ouders en minderjarige </a:t>
            </a:r>
            <a:r>
              <a:rPr lang="nl-BE" sz="2400" u="none" dirty="0"/>
              <a:t>(art. 7:450)</a:t>
            </a:r>
          </a:p>
          <a:p>
            <a:pPr marL="800100" lvl="2" indent="-342900">
              <a:buFont typeface="Arial" panose="020B0604020202020204" pitchFamily="34" charset="0"/>
              <a:buChar char="•"/>
            </a:pPr>
            <a:r>
              <a:rPr lang="nl-BE" sz="2200" dirty="0">
                <a:solidFill>
                  <a:srgbClr val="2E4D5D"/>
                </a:solidFill>
                <a:latin typeface="Arial"/>
                <a:cs typeface="Arial"/>
              </a:rPr>
              <a:t>Uitzondering: minderjarige (art. 7:450)</a:t>
            </a:r>
          </a:p>
          <a:p>
            <a:pPr marL="1714500" lvl="5" indent="-342900">
              <a:buFont typeface="Arial" panose="020B0604020202020204" pitchFamily="34" charset="0"/>
              <a:buChar char="•"/>
            </a:pPr>
            <a:r>
              <a:rPr lang="nl-BE" sz="2000" dirty="0">
                <a:solidFill>
                  <a:srgbClr val="2E4D5D"/>
                </a:solidFill>
                <a:latin typeface="Arial"/>
                <a:cs typeface="Arial"/>
              </a:rPr>
              <a:t>Ernstig nadeel</a:t>
            </a:r>
          </a:p>
          <a:p>
            <a:pPr marL="1714500" lvl="5" indent="-342900">
              <a:buFont typeface="Arial" panose="020B0604020202020204" pitchFamily="34" charset="0"/>
              <a:buChar char="•"/>
            </a:pPr>
            <a:r>
              <a:rPr lang="nl-BE" sz="2000" dirty="0">
                <a:solidFill>
                  <a:srgbClr val="2E4D5D"/>
                </a:solidFill>
                <a:latin typeface="Arial"/>
                <a:cs typeface="Arial"/>
              </a:rPr>
              <a:t>Weloverwogen wens</a:t>
            </a:r>
          </a:p>
          <a:p>
            <a:pPr marL="800100" lvl="2" indent="-342900">
              <a:buFont typeface="Arial" panose="020B0604020202020204" pitchFamily="34" charset="0"/>
              <a:buChar char="•"/>
            </a:pPr>
            <a:r>
              <a:rPr lang="nl-BE" sz="2200" dirty="0">
                <a:solidFill>
                  <a:srgbClr val="2E4D5D"/>
                </a:solidFill>
                <a:latin typeface="Arial"/>
                <a:cs typeface="Arial"/>
              </a:rPr>
              <a:t>Uitzondering: ouders (art. 7:465)</a:t>
            </a:r>
          </a:p>
          <a:p>
            <a:pPr marL="1714500" lvl="5" indent="-342900">
              <a:buFont typeface="Arial" panose="020B0604020202020204" pitchFamily="34" charset="0"/>
              <a:buChar char="•"/>
            </a:pPr>
            <a:r>
              <a:rPr lang="nl-BE" sz="2000" dirty="0">
                <a:solidFill>
                  <a:srgbClr val="2E4D5D"/>
                </a:solidFill>
                <a:latin typeface="Arial"/>
                <a:cs typeface="Arial"/>
              </a:rPr>
              <a:t>Wilsonbekwame minderjarige</a:t>
            </a:r>
          </a:p>
          <a:p>
            <a:pPr marL="1714500" lvl="5" indent="-342900">
              <a:buFont typeface="Arial" panose="020B0604020202020204" pitchFamily="34" charset="0"/>
              <a:buChar char="•"/>
            </a:pPr>
            <a:endParaRPr lang="nl-BE" sz="2000" dirty="0">
              <a:solidFill>
                <a:srgbClr val="2E4D5D"/>
              </a:solidFill>
              <a:latin typeface="Arial"/>
              <a:cs typeface="Arial"/>
            </a:endParaRPr>
          </a:p>
          <a:p>
            <a:pPr lvl="1"/>
            <a:endParaRPr lang="nl-BE" sz="2400" dirty="0">
              <a:solidFill>
                <a:srgbClr val="2E4D5D"/>
              </a:solidFill>
              <a:latin typeface="Arial"/>
              <a:cs typeface="Arial"/>
            </a:endParaRPr>
          </a:p>
          <a:p>
            <a:pPr marL="800100" lvl="1" indent="-342900">
              <a:buFont typeface="Arial" panose="020B0604020202020204" pitchFamily="34" charset="0"/>
              <a:buChar char="•"/>
            </a:pPr>
            <a:endParaRPr lang="nl-BE" sz="2400" dirty="0">
              <a:solidFill>
                <a:srgbClr val="2E4D5D"/>
              </a:solidFill>
              <a:latin typeface="Arial"/>
              <a:cs typeface="Arial"/>
            </a:endParaRPr>
          </a:p>
          <a:p>
            <a:endParaRPr lang="nl-BE" u="none" dirty="0"/>
          </a:p>
        </p:txBody>
      </p:sp>
    </p:spTree>
    <p:extLst>
      <p:ext uri="{BB962C8B-B14F-4D97-AF65-F5344CB8AC3E}">
        <p14:creationId xmlns:p14="http://schemas.microsoft.com/office/powerpoint/2010/main" val="2726416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8ED574-8CD0-CCEC-D471-BBE68470B413}"/>
              </a:ext>
            </a:extLst>
          </p:cNvPr>
          <p:cNvSpPr>
            <a:spLocks noGrp="1"/>
          </p:cNvSpPr>
          <p:nvPr>
            <p:ph type="title"/>
          </p:nvPr>
        </p:nvSpPr>
        <p:spPr/>
        <p:txBody>
          <a:bodyPr/>
          <a:lstStyle/>
          <a:p>
            <a:r>
              <a:rPr lang="nl-BE" dirty="0"/>
              <a:t>Nederland</a:t>
            </a:r>
          </a:p>
        </p:txBody>
      </p:sp>
      <p:sp>
        <p:nvSpPr>
          <p:cNvPr id="4" name="Tijdelijke aanduiding voor dianummer 3">
            <a:extLst>
              <a:ext uri="{FF2B5EF4-FFF2-40B4-BE49-F238E27FC236}">
                <a16:creationId xmlns:a16="http://schemas.microsoft.com/office/drawing/2014/main" id="{5589A68C-39B0-0117-1796-14E4B84E369A}"/>
              </a:ext>
            </a:extLst>
          </p:cNvPr>
          <p:cNvSpPr>
            <a:spLocks noGrp="1"/>
          </p:cNvSpPr>
          <p:nvPr>
            <p:ph type="sldNum" sz="quarter" idx="7"/>
          </p:nvPr>
        </p:nvSpPr>
        <p:spPr/>
        <p:txBody>
          <a:bodyPr/>
          <a:lstStyle/>
          <a:p>
            <a:pPr marL="38100">
              <a:lnSpc>
                <a:spcPct val="100000"/>
              </a:lnSpc>
            </a:pPr>
            <a:fld id="{81D60167-4931-47E6-BA6A-407CBD079E47}" type="slidenum">
              <a:rPr lang="nl-BE" spc="-5" smtClean="0"/>
              <a:t>12</a:t>
            </a:fld>
            <a:endParaRPr lang="nl-BE" spc="-5" dirty="0"/>
          </a:p>
        </p:txBody>
      </p:sp>
      <p:sp>
        <p:nvSpPr>
          <p:cNvPr id="6" name="Tijdelijke aanduiding voor tekst 5">
            <a:extLst>
              <a:ext uri="{FF2B5EF4-FFF2-40B4-BE49-F238E27FC236}">
                <a16:creationId xmlns:a16="http://schemas.microsoft.com/office/drawing/2014/main" id="{53C442F5-DCE3-A4C8-2579-881919617438}"/>
              </a:ext>
            </a:extLst>
          </p:cNvPr>
          <p:cNvSpPr>
            <a:spLocks noGrp="1"/>
          </p:cNvSpPr>
          <p:nvPr>
            <p:ph type="body" idx="1"/>
          </p:nvPr>
        </p:nvSpPr>
        <p:spPr>
          <a:xfrm>
            <a:off x="651383" y="1600200"/>
            <a:ext cx="10889234" cy="2185214"/>
          </a:xfrm>
        </p:spPr>
        <p:txBody>
          <a:bodyPr/>
          <a:lstStyle/>
          <a:p>
            <a:r>
              <a:rPr lang="nl-BE" b="1" u="none" dirty="0"/>
              <a:t>Minderjarige ≥16 jaar</a:t>
            </a:r>
          </a:p>
          <a:p>
            <a:endParaRPr lang="nl-BE" u="none" dirty="0"/>
          </a:p>
          <a:p>
            <a:pPr marL="342900" indent="-342900">
              <a:buFont typeface="Arial" panose="020B0604020202020204" pitchFamily="34" charset="0"/>
              <a:buChar char="•"/>
            </a:pPr>
            <a:r>
              <a:rPr lang="nl-BE" u="none" dirty="0"/>
              <a:t>Minderjarige </a:t>
            </a:r>
            <a:r>
              <a:rPr lang="nl-BE" sz="2400" u="none" dirty="0"/>
              <a:t>(art. 7:447)</a:t>
            </a:r>
          </a:p>
          <a:p>
            <a:pPr marL="800100" lvl="2" indent="-342900">
              <a:buFont typeface="Arial" panose="020B0604020202020204" pitchFamily="34" charset="0"/>
              <a:buChar char="•"/>
            </a:pPr>
            <a:r>
              <a:rPr lang="nl-BE" sz="2400" dirty="0">
                <a:solidFill>
                  <a:srgbClr val="2E4D5D"/>
                </a:solidFill>
                <a:latin typeface="Arial"/>
                <a:cs typeface="Arial"/>
              </a:rPr>
              <a:t>Uitzondering: ouders (art. 7:465)</a:t>
            </a:r>
          </a:p>
          <a:p>
            <a:pPr marL="1257300" lvl="4" indent="-342900">
              <a:buFont typeface="Arial" panose="020B0604020202020204" pitchFamily="34" charset="0"/>
              <a:buChar char="•"/>
            </a:pPr>
            <a:r>
              <a:rPr lang="nl-BE" sz="2200" dirty="0">
                <a:solidFill>
                  <a:srgbClr val="2E4D5D"/>
                </a:solidFill>
                <a:latin typeface="Arial"/>
                <a:cs typeface="Arial"/>
              </a:rPr>
              <a:t>Wilsonbekwame minderjarige</a:t>
            </a:r>
          </a:p>
          <a:p>
            <a:endParaRPr lang="nl-BE" u="none" dirty="0"/>
          </a:p>
        </p:txBody>
      </p:sp>
      <p:pic>
        <p:nvPicPr>
          <p:cNvPr id="1026" name="Picture 2" descr="Mag dokter straks maar één maand afwezigheid voorschrijven? Voorstel krijgt  veel bijval | Het Belang van Limburg Mobile">
            <a:extLst>
              <a:ext uri="{FF2B5EF4-FFF2-40B4-BE49-F238E27FC236}">
                <a16:creationId xmlns:a16="http://schemas.microsoft.com/office/drawing/2014/main" id="{B12C5199-7950-3C69-0848-6614875AB81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10461" y="2692807"/>
            <a:ext cx="4953000" cy="33076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0581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1584F6FA-AABF-5197-02EE-F81D2593B52F}"/>
              </a:ext>
            </a:extLst>
          </p:cNvPr>
          <p:cNvSpPr>
            <a:spLocks noGrp="1"/>
          </p:cNvSpPr>
          <p:nvPr>
            <p:ph type="sldNum" sz="quarter" idx="12"/>
          </p:nvPr>
        </p:nvSpPr>
        <p:spPr>
          <a:xfrm>
            <a:off x="537972" y="6455555"/>
            <a:ext cx="216534" cy="167004"/>
          </a:xfrm>
        </p:spPr>
        <p:txBody>
          <a:bodyPr wrap="square">
            <a:normAutofit/>
          </a:bodyPr>
          <a:lstStyle/>
          <a:p>
            <a:pPr marL="38100">
              <a:spcAft>
                <a:spcPts val="600"/>
              </a:spcAft>
            </a:pPr>
            <a:fld id="{81D60167-4931-47E6-BA6A-407CBD079E47}" type="slidenum">
              <a:rPr lang="nl-BE" spc="-5" smtClean="0"/>
              <a:pPr marL="38100">
                <a:spcAft>
                  <a:spcPts val="600"/>
                </a:spcAft>
              </a:pPr>
              <a:t>13</a:t>
            </a:fld>
            <a:endParaRPr lang="nl-BE" spc="-5"/>
          </a:p>
        </p:txBody>
      </p:sp>
      <p:sp>
        <p:nvSpPr>
          <p:cNvPr id="10" name="Title 3">
            <a:extLst>
              <a:ext uri="{FF2B5EF4-FFF2-40B4-BE49-F238E27FC236}">
                <a16:creationId xmlns:a16="http://schemas.microsoft.com/office/drawing/2014/main" id="{8D649817-DBFA-567F-08BE-B8456910758A}"/>
              </a:ext>
            </a:extLst>
          </p:cNvPr>
          <p:cNvSpPr>
            <a:spLocks noGrp="1"/>
          </p:cNvSpPr>
          <p:nvPr>
            <p:ph type="title"/>
          </p:nvPr>
        </p:nvSpPr>
        <p:spPr>
          <a:xfrm>
            <a:off x="563372" y="452119"/>
            <a:ext cx="11065255" cy="635000"/>
          </a:xfrm>
        </p:spPr>
        <p:txBody>
          <a:bodyPr/>
          <a:lstStyle/>
          <a:p>
            <a:r>
              <a:rPr lang="en-US" dirty="0"/>
              <a:t>Patiëntenrechten</a:t>
            </a:r>
          </a:p>
        </p:txBody>
      </p:sp>
      <p:graphicFrame>
        <p:nvGraphicFramePr>
          <p:cNvPr id="5" name="Tabel 4">
            <a:extLst>
              <a:ext uri="{FF2B5EF4-FFF2-40B4-BE49-F238E27FC236}">
                <a16:creationId xmlns:a16="http://schemas.microsoft.com/office/drawing/2014/main" id="{65528B42-57D5-4A40-EA3D-9748556C7F85}"/>
              </a:ext>
            </a:extLst>
          </p:cNvPr>
          <p:cNvGraphicFramePr>
            <a:graphicFrameLocks noGrp="1"/>
          </p:cNvGraphicFramePr>
          <p:nvPr>
            <p:extLst>
              <p:ext uri="{D42A27DB-BD31-4B8C-83A1-F6EECF244321}">
                <p14:modId xmlns:p14="http://schemas.microsoft.com/office/powerpoint/2010/main" val="1852301084"/>
              </p:ext>
            </p:extLst>
          </p:nvPr>
        </p:nvGraphicFramePr>
        <p:xfrm>
          <a:off x="651382" y="1691556"/>
          <a:ext cx="10889235" cy="3744002"/>
        </p:xfrm>
        <a:graphic>
          <a:graphicData uri="http://schemas.openxmlformats.org/drawingml/2006/table">
            <a:tbl>
              <a:tblPr firstRow="1" firstCol="1" bandRow="1">
                <a:tableStyleId>{5C22544A-7EE6-4342-B048-85BDC9FD1C3A}</a:tableStyleId>
              </a:tblPr>
              <a:tblGrid>
                <a:gridCol w="4136565">
                  <a:extLst>
                    <a:ext uri="{9D8B030D-6E8A-4147-A177-3AD203B41FA5}">
                      <a16:colId xmlns:a16="http://schemas.microsoft.com/office/drawing/2014/main" val="3055426841"/>
                    </a:ext>
                  </a:extLst>
                </a:gridCol>
                <a:gridCol w="3376335">
                  <a:extLst>
                    <a:ext uri="{9D8B030D-6E8A-4147-A177-3AD203B41FA5}">
                      <a16:colId xmlns:a16="http://schemas.microsoft.com/office/drawing/2014/main" val="2515839780"/>
                    </a:ext>
                  </a:extLst>
                </a:gridCol>
                <a:gridCol w="3376335">
                  <a:extLst>
                    <a:ext uri="{9D8B030D-6E8A-4147-A177-3AD203B41FA5}">
                      <a16:colId xmlns:a16="http://schemas.microsoft.com/office/drawing/2014/main" val="1035355853"/>
                    </a:ext>
                  </a:extLst>
                </a:gridCol>
              </a:tblGrid>
              <a:tr h="556014">
                <a:tc>
                  <a:txBody>
                    <a:bodyPr/>
                    <a:lstStyle/>
                    <a:p>
                      <a:pPr>
                        <a:lnSpc>
                          <a:spcPct val="107000"/>
                        </a:lnSpc>
                        <a:spcAft>
                          <a:spcPts val="800"/>
                        </a:spcAft>
                      </a:pPr>
                      <a:r>
                        <a:rPr lang="nl-BE" sz="3000" kern="100">
                          <a:effectLst/>
                        </a:rPr>
                        <a:t> </a:t>
                      </a:r>
                      <a:endParaRPr lang="nl-BE"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184257" marR="184257" marT="0" marB="0"/>
                </a:tc>
                <a:tc>
                  <a:txBody>
                    <a:bodyPr/>
                    <a:lstStyle/>
                    <a:p>
                      <a:pPr>
                        <a:lnSpc>
                          <a:spcPct val="107000"/>
                        </a:lnSpc>
                        <a:spcAft>
                          <a:spcPts val="800"/>
                        </a:spcAft>
                      </a:pPr>
                      <a:r>
                        <a:rPr lang="nl-BE" sz="3000" kern="100">
                          <a:effectLst/>
                        </a:rPr>
                        <a:t>België</a:t>
                      </a:r>
                      <a:endParaRPr lang="nl-BE"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184257" marR="184257" marT="0" marB="0"/>
                </a:tc>
                <a:tc>
                  <a:txBody>
                    <a:bodyPr/>
                    <a:lstStyle/>
                    <a:p>
                      <a:pPr>
                        <a:lnSpc>
                          <a:spcPct val="107000"/>
                        </a:lnSpc>
                        <a:spcAft>
                          <a:spcPts val="800"/>
                        </a:spcAft>
                      </a:pPr>
                      <a:r>
                        <a:rPr lang="nl-BE" sz="3000" kern="100">
                          <a:effectLst/>
                        </a:rPr>
                        <a:t>Nederland</a:t>
                      </a:r>
                      <a:endParaRPr lang="nl-BE"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184257" marR="184257" marT="0" marB="0"/>
                </a:tc>
                <a:extLst>
                  <a:ext uri="{0D108BD9-81ED-4DB2-BD59-A6C34878D82A}">
                    <a16:rowId xmlns:a16="http://schemas.microsoft.com/office/drawing/2014/main" val="420327240"/>
                  </a:ext>
                </a:extLst>
              </a:tr>
              <a:tr h="556014">
                <a:tc rowSpan="2">
                  <a:txBody>
                    <a:bodyPr/>
                    <a:lstStyle/>
                    <a:p>
                      <a:pPr>
                        <a:lnSpc>
                          <a:spcPct val="107000"/>
                        </a:lnSpc>
                        <a:spcAft>
                          <a:spcPts val="800"/>
                        </a:spcAft>
                      </a:pPr>
                      <a:r>
                        <a:rPr lang="nl-BE" sz="3000" kern="100" dirty="0">
                          <a:effectLst/>
                        </a:rPr>
                        <a:t>Ouders</a:t>
                      </a:r>
                      <a:endParaRPr lang="nl-BE" sz="3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84257" marR="184257" marT="0" marB="0"/>
                </a:tc>
                <a:tc rowSpan="2">
                  <a:txBody>
                    <a:bodyPr/>
                    <a:lstStyle/>
                    <a:p>
                      <a:pPr>
                        <a:lnSpc>
                          <a:spcPct val="107000"/>
                        </a:lnSpc>
                        <a:spcAft>
                          <a:spcPts val="800"/>
                        </a:spcAft>
                      </a:pPr>
                      <a:r>
                        <a:rPr lang="nl-BE" sz="3000" kern="100">
                          <a:effectLst/>
                        </a:rPr>
                        <a:t>Wilsonbekwaam</a:t>
                      </a:r>
                      <a:endParaRPr lang="nl-BE"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184257" marR="184257" marT="0" marB="0"/>
                </a:tc>
                <a:tc>
                  <a:txBody>
                    <a:bodyPr/>
                    <a:lstStyle/>
                    <a:p>
                      <a:pPr>
                        <a:lnSpc>
                          <a:spcPct val="107000"/>
                        </a:lnSpc>
                        <a:spcAft>
                          <a:spcPts val="800"/>
                        </a:spcAft>
                      </a:pPr>
                      <a:r>
                        <a:rPr lang="nl-BE" sz="3000" kern="100">
                          <a:effectLst/>
                        </a:rPr>
                        <a:t>&lt;12 jaar</a:t>
                      </a:r>
                      <a:endParaRPr lang="nl-BE"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184257" marR="184257" marT="0" marB="0"/>
                </a:tc>
                <a:extLst>
                  <a:ext uri="{0D108BD9-81ED-4DB2-BD59-A6C34878D82A}">
                    <a16:rowId xmlns:a16="http://schemas.microsoft.com/office/drawing/2014/main" val="2242344867"/>
                  </a:ext>
                </a:extLst>
              </a:tr>
              <a:tr h="556014">
                <a:tc vMerge="1">
                  <a:txBody>
                    <a:bodyPr/>
                    <a:lstStyle/>
                    <a:p>
                      <a:endParaRPr lang="nl-BE"/>
                    </a:p>
                  </a:txBody>
                  <a:tcPr/>
                </a:tc>
                <a:tc vMerge="1">
                  <a:txBody>
                    <a:bodyPr/>
                    <a:lstStyle/>
                    <a:p>
                      <a:endParaRPr lang="nl-BE"/>
                    </a:p>
                  </a:txBody>
                  <a:tcPr/>
                </a:tc>
                <a:tc>
                  <a:txBody>
                    <a:bodyPr/>
                    <a:lstStyle/>
                    <a:p>
                      <a:pPr>
                        <a:lnSpc>
                          <a:spcPct val="107000"/>
                        </a:lnSpc>
                        <a:spcAft>
                          <a:spcPts val="800"/>
                        </a:spcAft>
                      </a:pPr>
                      <a:r>
                        <a:rPr lang="nl-BE" sz="3000" kern="100">
                          <a:effectLst/>
                        </a:rPr>
                        <a:t>Wilsonbekwaam</a:t>
                      </a:r>
                      <a:endParaRPr lang="nl-BE"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184257" marR="184257" marT="0" marB="0"/>
                </a:tc>
                <a:extLst>
                  <a:ext uri="{0D108BD9-81ED-4DB2-BD59-A6C34878D82A}">
                    <a16:rowId xmlns:a16="http://schemas.microsoft.com/office/drawing/2014/main" val="3434531719"/>
                  </a:ext>
                </a:extLst>
              </a:tr>
              <a:tr h="1037980">
                <a:tc>
                  <a:txBody>
                    <a:bodyPr/>
                    <a:lstStyle/>
                    <a:p>
                      <a:pPr>
                        <a:lnSpc>
                          <a:spcPct val="107000"/>
                        </a:lnSpc>
                        <a:spcAft>
                          <a:spcPts val="800"/>
                        </a:spcAft>
                      </a:pPr>
                      <a:r>
                        <a:rPr lang="nl-BE" sz="3000" kern="100" dirty="0">
                          <a:effectLst/>
                        </a:rPr>
                        <a:t>Ouders en minderjarige</a:t>
                      </a:r>
                      <a:endParaRPr lang="nl-BE" sz="3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84257" marR="184257" marT="0" marB="0"/>
                </a:tc>
                <a:tc>
                  <a:txBody>
                    <a:bodyPr/>
                    <a:lstStyle/>
                    <a:p>
                      <a:pPr>
                        <a:lnSpc>
                          <a:spcPct val="107000"/>
                        </a:lnSpc>
                        <a:spcAft>
                          <a:spcPts val="800"/>
                        </a:spcAft>
                      </a:pPr>
                      <a:r>
                        <a:rPr lang="nl-BE" sz="3000" kern="100">
                          <a:effectLst/>
                        </a:rPr>
                        <a:t>/</a:t>
                      </a:r>
                      <a:endParaRPr lang="nl-BE"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184257" marR="184257" marT="0" marB="0"/>
                </a:tc>
                <a:tc>
                  <a:txBody>
                    <a:bodyPr/>
                    <a:lstStyle/>
                    <a:p>
                      <a:pPr>
                        <a:lnSpc>
                          <a:spcPct val="107000"/>
                        </a:lnSpc>
                        <a:spcAft>
                          <a:spcPts val="800"/>
                        </a:spcAft>
                      </a:pPr>
                      <a:r>
                        <a:rPr lang="nl-BE" sz="3000" kern="100">
                          <a:effectLst/>
                        </a:rPr>
                        <a:t>12-15 jaar</a:t>
                      </a:r>
                      <a:endParaRPr lang="nl-BE"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184257" marR="184257" marT="0" marB="0"/>
                </a:tc>
                <a:extLst>
                  <a:ext uri="{0D108BD9-81ED-4DB2-BD59-A6C34878D82A}">
                    <a16:rowId xmlns:a16="http://schemas.microsoft.com/office/drawing/2014/main" val="2608893848"/>
                  </a:ext>
                </a:extLst>
              </a:tr>
              <a:tr h="1037980">
                <a:tc>
                  <a:txBody>
                    <a:bodyPr/>
                    <a:lstStyle/>
                    <a:p>
                      <a:pPr>
                        <a:lnSpc>
                          <a:spcPct val="107000"/>
                        </a:lnSpc>
                        <a:spcAft>
                          <a:spcPts val="800"/>
                        </a:spcAft>
                      </a:pPr>
                      <a:r>
                        <a:rPr lang="nl-BE" sz="3000" kern="100" dirty="0">
                          <a:effectLst/>
                        </a:rPr>
                        <a:t>Minderjarige</a:t>
                      </a:r>
                      <a:endParaRPr lang="nl-BE" sz="3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84257" marR="184257" marT="0" marB="0"/>
                </a:tc>
                <a:tc>
                  <a:txBody>
                    <a:bodyPr/>
                    <a:lstStyle/>
                    <a:p>
                      <a:pPr>
                        <a:lnSpc>
                          <a:spcPct val="107000"/>
                        </a:lnSpc>
                        <a:spcAft>
                          <a:spcPts val="800"/>
                        </a:spcAft>
                      </a:pPr>
                      <a:r>
                        <a:rPr lang="nl-BE" sz="3000" kern="100">
                          <a:effectLst/>
                        </a:rPr>
                        <a:t>Wilsbekwaam</a:t>
                      </a:r>
                      <a:endParaRPr lang="nl-BE" sz="3000" kern="100">
                        <a:effectLst/>
                        <a:latin typeface="Calibri" panose="020F0502020204030204" pitchFamily="34" charset="0"/>
                        <a:ea typeface="Calibri" panose="020F0502020204030204" pitchFamily="34" charset="0"/>
                        <a:cs typeface="Times New Roman" panose="02020603050405020304" pitchFamily="18" charset="0"/>
                      </a:endParaRPr>
                    </a:p>
                  </a:txBody>
                  <a:tcPr marL="184257" marR="184257" marT="0" marB="0"/>
                </a:tc>
                <a:tc>
                  <a:txBody>
                    <a:bodyPr/>
                    <a:lstStyle/>
                    <a:p>
                      <a:pPr>
                        <a:lnSpc>
                          <a:spcPct val="107000"/>
                        </a:lnSpc>
                        <a:spcAft>
                          <a:spcPts val="800"/>
                        </a:spcAft>
                      </a:pPr>
                      <a:r>
                        <a:rPr lang="nl-BE" sz="3000" kern="100" dirty="0">
                          <a:effectLst/>
                        </a:rPr>
                        <a:t>≥ 16 jaar</a:t>
                      </a:r>
                      <a:endParaRPr lang="nl-BE" sz="3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84257" marR="184257" marT="0" marB="0"/>
                </a:tc>
                <a:extLst>
                  <a:ext uri="{0D108BD9-81ED-4DB2-BD59-A6C34878D82A}">
                    <a16:rowId xmlns:a16="http://schemas.microsoft.com/office/drawing/2014/main" val="3909708245"/>
                  </a:ext>
                </a:extLst>
              </a:tr>
            </a:tbl>
          </a:graphicData>
        </a:graphic>
      </p:graphicFrame>
    </p:spTree>
    <p:extLst>
      <p:ext uri="{BB962C8B-B14F-4D97-AF65-F5344CB8AC3E}">
        <p14:creationId xmlns:p14="http://schemas.microsoft.com/office/powerpoint/2010/main" val="3707749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0997958A-5D86-7390-E430-186D8C49F276}"/>
              </a:ext>
            </a:extLst>
          </p:cNvPr>
          <p:cNvSpPr txBox="1"/>
          <p:nvPr/>
        </p:nvSpPr>
        <p:spPr>
          <a:xfrm>
            <a:off x="266700" y="2438400"/>
            <a:ext cx="11658600" cy="1107996"/>
          </a:xfrm>
          <a:prstGeom prst="rect">
            <a:avLst/>
          </a:prstGeom>
          <a:noFill/>
        </p:spPr>
        <p:txBody>
          <a:bodyPr wrap="square" rtlCol="0">
            <a:spAutoFit/>
          </a:bodyPr>
          <a:lstStyle/>
          <a:p>
            <a:pPr algn="ctr"/>
            <a:r>
              <a:rPr lang="nl-BE" sz="4800" dirty="0">
                <a:solidFill>
                  <a:srgbClr val="1D8DAF"/>
                </a:solidFill>
                <a:latin typeface="Arial"/>
                <a:ea typeface="+mj-ea"/>
                <a:cs typeface="Arial"/>
              </a:rPr>
              <a:t>Euthanasie</a:t>
            </a:r>
            <a:endParaRPr lang="nl-BE" sz="4000" spc="-5" dirty="0">
              <a:solidFill>
                <a:srgbClr val="2E4D5D"/>
              </a:solidFill>
              <a:latin typeface="Arial"/>
              <a:cs typeface="Arial"/>
            </a:endParaRPr>
          </a:p>
          <a:p>
            <a:endParaRPr lang="nl-BE" dirty="0"/>
          </a:p>
        </p:txBody>
      </p:sp>
      <p:sp>
        <p:nvSpPr>
          <p:cNvPr id="3" name="Tijdelijke aanduiding voor dianummer 2">
            <a:extLst>
              <a:ext uri="{FF2B5EF4-FFF2-40B4-BE49-F238E27FC236}">
                <a16:creationId xmlns:a16="http://schemas.microsoft.com/office/drawing/2014/main" id="{773F2394-380F-6FA8-1ADC-745B9CABBBC3}"/>
              </a:ext>
            </a:extLst>
          </p:cNvPr>
          <p:cNvSpPr>
            <a:spLocks noGrp="1"/>
          </p:cNvSpPr>
          <p:nvPr>
            <p:ph type="sldNum" sz="quarter" idx="7"/>
          </p:nvPr>
        </p:nvSpPr>
        <p:spPr/>
        <p:txBody>
          <a:bodyPr/>
          <a:lstStyle/>
          <a:p>
            <a:pPr marL="38100">
              <a:lnSpc>
                <a:spcPct val="100000"/>
              </a:lnSpc>
            </a:pPr>
            <a:fld id="{81D60167-4931-47E6-BA6A-407CBD079E47}" type="slidenum">
              <a:rPr lang="nl-BE" spc="-5" smtClean="0"/>
              <a:t>14</a:t>
            </a:fld>
            <a:endParaRPr lang="nl-BE" spc="-5" dirty="0"/>
          </a:p>
        </p:txBody>
      </p:sp>
    </p:spTree>
    <p:extLst>
      <p:ext uri="{BB962C8B-B14F-4D97-AF65-F5344CB8AC3E}">
        <p14:creationId xmlns:p14="http://schemas.microsoft.com/office/powerpoint/2010/main" val="1700856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3DAE3F-8411-F811-3D78-2C9D9965BF8F}"/>
              </a:ext>
            </a:extLst>
          </p:cNvPr>
          <p:cNvSpPr>
            <a:spLocks noGrp="1"/>
          </p:cNvSpPr>
          <p:nvPr>
            <p:ph type="title"/>
          </p:nvPr>
        </p:nvSpPr>
        <p:spPr/>
        <p:txBody>
          <a:bodyPr/>
          <a:lstStyle/>
          <a:p>
            <a:r>
              <a:rPr lang="nl-BE" dirty="0"/>
              <a:t>België</a:t>
            </a:r>
          </a:p>
        </p:txBody>
      </p:sp>
      <p:sp>
        <p:nvSpPr>
          <p:cNvPr id="3" name="Tijdelijke aanduiding voor tekst 2">
            <a:extLst>
              <a:ext uri="{FF2B5EF4-FFF2-40B4-BE49-F238E27FC236}">
                <a16:creationId xmlns:a16="http://schemas.microsoft.com/office/drawing/2014/main" id="{264B08FA-C8B4-D9ED-695B-A651AF3BFA10}"/>
              </a:ext>
            </a:extLst>
          </p:cNvPr>
          <p:cNvSpPr>
            <a:spLocks noGrp="1"/>
          </p:cNvSpPr>
          <p:nvPr>
            <p:ph type="body" idx="1"/>
          </p:nvPr>
        </p:nvSpPr>
        <p:spPr>
          <a:xfrm>
            <a:off x="646239" y="1445059"/>
            <a:ext cx="10889234" cy="4652556"/>
          </a:xfrm>
        </p:spPr>
        <p:txBody>
          <a:bodyPr/>
          <a:lstStyle/>
          <a:p>
            <a:pPr algn="l" rtl="0"/>
            <a:r>
              <a:rPr lang="nl-BE" sz="2400" b="1" u="none" kern="1200" dirty="0">
                <a:solidFill>
                  <a:srgbClr val="2F4D5D"/>
                </a:solidFill>
                <a:latin typeface="Arial" panose="020B0604020202020204" pitchFamily="34" charset="0"/>
                <a:cs typeface="Arial"/>
              </a:rPr>
              <a:t>Art. 10, § 2 </a:t>
            </a:r>
            <a:r>
              <a:rPr lang="nl-BE" b="1" u="none" kern="1200" dirty="0">
                <a:solidFill>
                  <a:srgbClr val="2F4D5D"/>
                </a:solidFill>
                <a:latin typeface="Arial" panose="020B0604020202020204" pitchFamily="34" charset="0"/>
              </a:rPr>
              <a:t>Euthanasiewet:</a:t>
            </a:r>
            <a:r>
              <a:rPr lang="nl-BE" u="none" dirty="0"/>
              <a:t> </a:t>
            </a:r>
          </a:p>
          <a:p>
            <a:pPr algn="l" rtl="0"/>
            <a:endParaRPr lang="nl-BE" u="none" dirty="0"/>
          </a:p>
          <a:p>
            <a:pPr marL="0" lvl="1" algn="just" rtl="0">
              <a:spcBef>
                <a:spcPts val="500"/>
              </a:spcBef>
              <a:defRPr/>
            </a:pPr>
            <a:r>
              <a:rPr lang="nl-BE" sz="2200" kern="1200" dirty="0">
                <a:solidFill>
                  <a:srgbClr val="2F4D5D"/>
                </a:solidFill>
                <a:latin typeface="Arial" panose="020B0604020202020204" pitchFamily="34" charset="0"/>
                <a:cs typeface="Arial"/>
              </a:rPr>
              <a:t>De arts die euthanasie toepast, pleegt geen misdrijf wanneer hij er zich van verzekerd heeft dat een </a:t>
            </a:r>
            <a:r>
              <a:rPr lang="nl-BE" sz="2200" u="sng" kern="1200" dirty="0">
                <a:solidFill>
                  <a:srgbClr val="2F4D5D"/>
                </a:solidFill>
                <a:latin typeface="Arial" panose="020B0604020202020204" pitchFamily="34" charset="0"/>
                <a:cs typeface="Arial"/>
              </a:rPr>
              <a:t>minderjarige</a:t>
            </a:r>
            <a:r>
              <a:rPr lang="nl-BE" sz="2200" kern="1200" dirty="0">
                <a:solidFill>
                  <a:srgbClr val="2F4D5D"/>
                </a:solidFill>
                <a:latin typeface="Arial" panose="020B0604020202020204" pitchFamily="34" charset="0"/>
                <a:cs typeface="Arial"/>
              </a:rPr>
              <a:t> patiënt die </a:t>
            </a:r>
            <a:r>
              <a:rPr lang="nl-BE" sz="2200" u="sng" kern="1200" dirty="0" err="1">
                <a:solidFill>
                  <a:srgbClr val="2F4D5D"/>
                </a:solidFill>
                <a:latin typeface="Arial" panose="020B0604020202020204" pitchFamily="34" charset="0"/>
                <a:cs typeface="Arial"/>
              </a:rPr>
              <a:t>oordeelsbekwaam</a:t>
            </a:r>
            <a:r>
              <a:rPr lang="nl-BE" sz="2200" kern="1200" dirty="0">
                <a:solidFill>
                  <a:srgbClr val="2F4D5D"/>
                </a:solidFill>
                <a:latin typeface="Arial" panose="020B0604020202020204" pitchFamily="34" charset="0"/>
                <a:cs typeface="Arial"/>
              </a:rPr>
              <a:t> is, zich in een medisch uitzichtloze toestand bevindt van aanhoudend en ondraaglijk fysiek lijden dat niet gelenigd kan worden en dat binnen afzienbare termijn het overlijden tot gevolg heeft, en dat het gevolg is van een ernstige en ongeneeslijke, door ongeval of ziekte veroorzaakte aandoening</a:t>
            </a:r>
          </a:p>
          <a:p>
            <a:pPr marL="0" lvl="2" algn="just" rtl="0">
              <a:spcBef>
                <a:spcPts val="500"/>
              </a:spcBef>
              <a:defRPr/>
            </a:pPr>
            <a:r>
              <a:rPr lang="nl-NL" sz="2200" kern="1200" dirty="0">
                <a:solidFill>
                  <a:srgbClr val="2F4D5D"/>
                </a:solidFill>
                <a:latin typeface="Arial" panose="020B0604020202020204" pitchFamily="34" charset="0"/>
                <a:cs typeface="Arial"/>
              </a:rPr>
              <a:t>Een kinder- en jeugdpsychiater of een psycholoog moet zich vergewissen van de oordeelsbekwaamheid van de minderjarige. </a:t>
            </a:r>
            <a:r>
              <a:rPr lang="nl-NL" sz="2200" u="sng" kern="1200" dirty="0">
                <a:solidFill>
                  <a:srgbClr val="2F4D5D"/>
                </a:solidFill>
                <a:latin typeface="Arial" panose="020B0604020202020204" pitchFamily="34" charset="0"/>
                <a:cs typeface="Arial"/>
              </a:rPr>
              <a:t>De ouders van de minderjarige moeten hun akkoord geven</a:t>
            </a:r>
            <a:r>
              <a:rPr lang="nl-NL" sz="2200" kern="1200" dirty="0">
                <a:solidFill>
                  <a:srgbClr val="2F4D5D"/>
                </a:solidFill>
                <a:latin typeface="Arial" panose="020B0604020202020204" pitchFamily="34" charset="0"/>
                <a:cs typeface="Arial"/>
              </a:rPr>
              <a:t> betreffende het verzoek van de minderjarige patiënt.</a:t>
            </a:r>
            <a:endParaRPr lang="nl-BE" sz="2200" kern="1200" dirty="0">
              <a:solidFill>
                <a:srgbClr val="2F4D5D"/>
              </a:solidFill>
              <a:latin typeface="Arial" panose="020B0604020202020204" pitchFamily="34" charset="0"/>
              <a:cs typeface="Arial"/>
            </a:endParaRPr>
          </a:p>
          <a:p>
            <a:endParaRPr lang="nl-BE" dirty="0"/>
          </a:p>
          <a:p>
            <a:endParaRPr lang="nl-BE" dirty="0"/>
          </a:p>
        </p:txBody>
      </p:sp>
      <p:sp>
        <p:nvSpPr>
          <p:cNvPr id="5" name="Tijdelijke aanduiding voor dianummer 4">
            <a:extLst>
              <a:ext uri="{FF2B5EF4-FFF2-40B4-BE49-F238E27FC236}">
                <a16:creationId xmlns:a16="http://schemas.microsoft.com/office/drawing/2014/main" id="{8B69A05E-5229-7129-84CE-94C33AE81232}"/>
              </a:ext>
            </a:extLst>
          </p:cNvPr>
          <p:cNvSpPr>
            <a:spLocks noGrp="1"/>
          </p:cNvSpPr>
          <p:nvPr>
            <p:ph type="sldNum" sz="quarter" idx="7"/>
          </p:nvPr>
        </p:nvSpPr>
        <p:spPr/>
        <p:txBody>
          <a:bodyPr/>
          <a:lstStyle/>
          <a:p>
            <a:pPr marL="38100">
              <a:lnSpc>
                <a:spcPct val="100000"/>
              </a:lnSpc>
            </a:pPr>
            <a:fld id="{81D60167-4931-47E6-BA6A-407CBD079E47}" type="slidenum">
              <a:rPr lang="nl-BE" spc="-5" smtClean="0"/>
              <a:t>15</a:t>
            </a:fld>
            <a:endParaRPr lang="nl-BE" spc="-5" dirty="0"/>
          </a:p>
        </p:txBody>
      </p:sp>
    </p:spTree>
    <p:extLst>
      <p:ext uri="{BB962C8B-B14F-4D97-AF65-F5344CB8AC3E}">
        <p14:creationId xmlns:p14="http://schemas.microsoft.com/office/powerpoint/2010/main" val="3850109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3DAE3F-8411-F811-3D78-2C9D9965BF8F}"/>
              </a:ext>
            </a:extLst>
          </p:cNvPr>
          <p:cNvSpPr>
            <a:spLocks noGrp="1"/>
          </p:cNvSpPr>
          <p:nvPr>
            <p:ph type="title"/>
          </p:nvPr>
        </p:nvSpPr>
        <p:spPr/>
        <p:txBody>
          <a:bodyPr/>
          <a:lstStyle/>
          <a:p>
            <a:r>
              <a:rPr lang="nl-BE" dirty="0"/>
              <a:t>Nederland</a:t>
            </a:r>
          </a:p>
        </p:txBody>
      </p:sp>
      <p:sp>
        <p:nvSpPr>
          <p:cNvPr id="3" name="Tijdelijke aanduiding voor tekst 2">
            <a:extLst>
              <a:ext uri="{FF2B5EF4-FFF2-40B4-BE49-F238E27FC236}">
                <a16:creationId xmlns:a16="http://schemas.microsoft.com/office/drawing/2014/main" id="{264B08FA-C8B4-D9ED-695B-A651AF3BFA10}"/>
              </a:ext>
            </a:extLst>
          </p:cNvPr>
          <p:cNvSpPr>
            <a:spLocks noGrp="1"/>
          </p:cNvSpPr>
          <p:nvPr>
            <p:ph type="body" idx="1"/>
          </p:nvPr>
        </p:nvSpPr>
        <p:spPr>
          <a:xfrm>
            <a:off x="630999" y="1410715"/>
            <a:ext cx="10889234" cy="4993675"/>
          </a:xfrm>
        </p:spPr>
        <p:txBody>
          <a:bodyPr/>
          <a:lstStyle/>
          <a:p>
            <a:pPr algn="l" rtl="0"/>
            <a:r>
              <a:rPr lang="nl-BE" sz="2400" b="1" u="none" kern="1200" dirty="0">
                <a:solidFill>
                  <a:srgbClr val="2F4D5D"/>
                </a:solidFill>
                <a:latin typeface="Arial" panose="020B0604020202020204" pitchFamily="34" charset="0"/>
                <a:cs typeface="Arial"/>
              </a:rPr>
              <a:t>Art. </a:t>
            </a:r>
            <a:r>
              <a:rPr lang="nl-BE" b="1" u="none" kern="1200" dirty="0">
                <a:solidFill>
                  <a:srgbClr val="2F4D5D"/>
                </a:solidFill>
                <a:latin typeface="Arial" panose="020B0604020202020204" pitchFamily="34" charset="0"/>
              </a:rPr>
              <a:t>2</a:t>
            </a:r>
            <a:r>
              <a:rPr lang="nl-BE" sz="2400" b="1" u="none" kern="1200" dirty="0">
                <a:solidFill>
                  <a:srgbClr val="2F4D5D"/>
                </a:solidFill>
                <a:latin typeface="Arial" panose="020B0604020202020204" pitchFamily="34" charset="0"/>
                <a:cs typeface="Arial"/>
              </a:rPr>
              <a:t>, § 3 en 4 </a:t>
            </a:r>
            <a:r>
              <a:rPr lang="nl-BE" b="1" u="none" kern="1200" dirty="0">
                <a:solidFill>
                  <a:srgbClr val="2F4D5D"/>
                </a:solidFill>
                <a:latin typeface="Arial" panose="020B0604020202020204" pitchFamily="34" charset="0"/>
              </a:rPr>
              <a:t>Wet toetsing levensbeëindiging :</a:t>
            </a:r>
            <a:r>
              <a:rPr lang="nl-BE" u="none" dirty="0"/>
              <a:t> </a:t>
            </a:r>
          </a:p>
          <a:p>
            <a:pPr marL="0" lvl="1" algn="just" rtl="0">
              <a:spcBef>
                <a:spcPts val="500"/>
              </a:spcBef>
              <a:defRPr/>
            </a:pPr>
            <a:r>
              <a:rPr lang="nl-BE" sz="2200" kern="1200" dirty="0">
                <a:solidFill>
                  <a:srgbClr val="2F4D5D"/>
                </a:solidFill>
                <a:latin typeface="Arial" panose="020B0604020202020204" pitchFamily="34" charset="0"/>
                <a:cs typeface="Arial"/>
              </a:rPr>
              <a:t>§3. Indien de minderjarige patiënt een leeftijd heeft tussen de </a:t>
            </a:r>
            <a:r>
              <a:rPr lang="nl-BE" sz="2200" u="sng" kern="1200" dirty="0">
                <a:solidFill>
                  <a:srgbClr val="2F4D5D"/>
                </a:solidFill>
                <a:latin typeface="Arial" panose="020B0604020202020204" pitchFamily="34" charset="0"/>
                <a:cs typeface="Arial"/>
              </a:rPr>
              <a:t>zestien en achttien </a:t>
            </a:r>
            <a:r>
              <a:rPr lang="nl-BE" sz="2200" kern="1200" dirty="0">
                <a:solidFill>
                  <a:srgbClr val="2F4D5D"/>
                </a:solidFill>
                <a:latin typeface="Arial" panose="020B0604020202020204" pitchFamily="34" charset="0"/>
                <a:cs typeface="Arial"/>
              </a:rPr>
              <a:t>jaren en tot een </a:t>
            </a:r>
            <a:r>
              <a:rPr lang="nl-BE" sz="2200" u="sng" kern="1200" dirty="0">
                <a:solidFill>
                  <a:srgbClr val="2F4D5D"/>
                </a:solidFill>
                <a:latin typeface="Arial" panose="020B0604020202020204" pitchFamily="34" charset="0"/>
                <a:cs typeface="Arial"/>
              </a:rPr>
              <a:t>redelijke waardering van zijn belangen</a:t>
            </a:r>
            <a:r>
              <a:rPr lang="nl-BE" sz="2200" kern="1200" dirty="0">
                <a:solidFill>
                  <a:srgbClr val="2F4D5D"/>
                </a:solidFill>
                <a:latin typeface="Arial" panose="020B0604020202020204" pitchFamily="34" charset="0"/>
                <a:cs typeface="Arial"/>
              </a:rPr>
              <a:t> </a:t>
            </a:r>
            <a:r>
              <a:rPr lang="nl-BE" sz="2200" kern="1200" dirty="0" err="1">
                <a:solidFill>
                  <a:srgbClr val="2F4D5D"/>
                </a:solidFill>
                <a:latin typeface="Arial" panose="020B0604020202020204" pitchFamily="34" charset="0"/>
                <a:cs typeface="Arial"/>
              </a:rPr>
              <a:t>terzake</a:t>
            </a:r>
            <a:r>
              <a:rPr lang="nl-BE" sz="2200" kern="1200" dirty="0">
                <a:solidFill>
                  <a:srgbClr val="2F4D5D"/>
                </a:solidFill>
                <a:latin typeface="Arial" panose="020B0604020202020204" pitchFamily="34" charset="0"/>
                <a:cs typeface="Arial"/>
              </a:rPr>
              <a:t> in staat kan worden geacht, kan de arts aan een verzoek van de patiënt om levensbeëindiging of hulp bij zelfdoding gevolg geven, nadat de ouder of </a:t>
            </a:r>
            <a:r>
              <a:rPr lang="nl-BE" sz="2200" u="sng" kern="1200" dirty="0">
                <a:solidFill>
                  <a:srgbClr val="2F4D5D"/>
                </a:solidFill>
                <a:latin typeface="Arial" panose="020B0604020202020204" pitchFamily="34" charset="0"/>
                <a:cs typeface="Arial"/>
              </a:rPr>
              <a:t>de ouders</a:t>
            </a:r>
            <a:r>
              <a:rPr lang="nl-BE" sz="2200" kern="1200" dirty="0">
                <a:solidFill>
                  <a:srgbClr val="2F4D5D"/>
                </a:solidFill>
                <a:latin typeface="Arial" panose="020B0604020202020204" pitchFamily="34" charset="0"/>
                <a:cs typeface="Arial"/>
              </a:rPr>
              <a:t> die het gezag over hem uitoefent of uitoefenen dan wel zijn voogd bij de besluitvorming zijn </a:t>
            </a:r>
            <a:r>
              <a:rPr lang="nl-BE" sz="2200" u="sng" kern="1200" dirty="0">
                <a:solidFill>
                  <a:srgbClr val="2F4D5D"/>
                </a:solidFill>
                <a:latin typeface="Arial" panose="020B0604020202020204" pitchFamily="34" charset="0"/>
                <a:cs typeface="Arial"/>
              </a:rPr>
              <a:t>betrokken</a:t>
            </a:r>
            <a:r>
              <a:rPr lang="nl-BE" sz="2200" kern="1200" dirty="0">
                <a:solidFill>
                  <a:srgbClr val="2F4D5D"/>
                </a:solidFill>
                <a:latin typeface="Arial" panose="020B0604020202020204" pitchFamily="34" charset="0"/>
                <a:cs typeface="Arial"/>
              </a:rPr>
              <a:t>.</a:t>
            </a:r>
          </a:p>
          <a:p>
            <a:pPr marL="0" lvl="1" algn="just" rtl="0">
              <a:spcBef>
                <a:spcPts val="500"/>
              </a:spcBef>
              <a:defRPr/>
            </a:pPr>
            <a:endParaRPr lang="nl-BE" sz="2200" kern="1200" dirty="0">
              <a:solidFill>
                <a:srgbClr val="2F4D5D"/>
              </a:solidFill>
              <a:latin typeface="Arial" panose="020B0604020202020204" pitchFamily="34" charset="0"/>
              <a:cs typeface="Arial"/>
            </a:endParaRPr>
          </a:p>
          <a:p>
            <a:pPr marL="0" lvl="1" algn="just" rtl="0">
              <a:spcBef>
                <a:spcPts val="500"/>
              </a:spcBef>
              <a:defRPr/>
            </a:pPr>
            <a:r>
              <a:rPr lang="nl-BE" sz="2200" kern="1200" dirty="0">
                <a:solidFill>
                  <a:srgbClr val="2F4D5D"/>
                </a:solidFill>
                <a:latin typeface="Arial" panose="020B0604020202020204" pitchFamily="34" charset="0"/>
                <a:cs typeface="Arial"/>
              </a:rPr>
              <a:t>§4. Indien de minderjarige patiënt een leeftijd heeft tussen de </a:t>
            </a:r>
            <a:r>
              <a:rPr lang="nl-BE" sz="2200" u="sng" kern="1200" dirty="0">
                <a:solidFill>
                  <a:srgbClr val="2F4D5D"/>
                </a:solidFill>
                <a:latin typeface="Arial" panose="020B0604020202020204" pitchFamily="34" charset="0"/>
                <a:cs typeface="Arial"/>
              </a:rPr>
              <a:t>twaalf en zestien jaren </a:t>
            </a:r>
            <a:r>
              <a:rPr lang="nl-BE" sz="2200" kern="1200" dirty="0">
                <a:solidFill>
                  <a:srgbClr val="2F4D5D"/>
                </a:solidFill>
                <a:latin typeface="Arial" panose="020B0604020202020204" pitchFamily="34" charset="0"/>
                <a:cs typeface="Arial"/>
              </a:rPr>
              <a:t>en tot </a:t>
            </a:r>
            <a:r>
              <a:rPr lang="nl-BE" sz="2200" u="sng" kern="1200" dirty="0">
                <a:solidFill>
                  <a:srgbClr val="2F4D5D"/>
                </a:solidFill>
                <a:latin typeface="Arial" panose="020B0604020202020204" pitchFamily="34" charset="0"/>
                <a:cs typeface="Arial"/>
              </a:rPr>
              <a:t>een redelijke waardering van zijn belangen </a:t>
            </a:r>
            <a:r>
              <a:rPr lang="nl-BE" sz="2200" kern="1200" dirty="0" err="1">
                <a:solidFill>
                  <a:srgbClr val="2F4D5D"/>
                </a:solidFill>
                <a:latin typeface="Arial" panose="020B0604020202020204" pitchFamily="34" charset="0"/>
                <a:cs typeface="Arial"/>
              </a:rPr>
              <a:t>terzake</a:t>
            </a:r>
            <a:r>
              <a:rPr lang="nl-BE" sz="2200" kern="1200" dirty="0">
                <a:solidFill>
                  <a:srgbClr val="2F4D5D"/>
                </a:solidFill>
                <a:latin typeface="Arial" panose="020B0604020202020204" pitchFamily="34" charset="0"/>
                <a:cs typeface="Arial"/>
              </a:rPr>
              <a:t> in staat kan worden geacht, kan de arts, indien een ouder of de </a:t>
            </a:r>
            <a:r>
              <a:rPr lang="nl-BE" sz="2200" u="sng" kern="1200" dirty="0">
                <a:solidFill>
                  <a:srgbClr val="2F4D5D"/>
                </a:solidFill>
                <a:latin typeface="Arial" panose="020B0604020202020204" pitchFamily="34" charset="0"/>
                <a:cs typeface="Arial"/>
              </a:rPr>
              <a:t>ouders</a:t>
            </a:r>
            <a:r>
              <a:rPr lang="nl-BE" sz="2200" kern="1200" dirty="0">
                <a:solidFill>
                  <a:srgbClr val="2F4D5D"/>
                </a:solidFill>
                <a:latin typeface="Arial" panose="020B0604020202020204" pitchFamily="34" charset="0"/>
                <a:cs typeface="Arial"/>
              </a:rPr>
              <a:t> die het gezag over hem uitoefent of uitoefenen dan wel zijn voogd zich </a:t>
            </a:r>
            <a:r>
              <a:rPr lang="nl-BE" sz="2200" u="sng" kern="1200" dirty="0">
                <a:solidFill>
                  <a:srgbClr val="2F4D5D"/>
                </a:solidFill>
                <a:latin typeface="Arial" panose="020B0604020202020204" pitchFamily="34" charset="0"/>
                <a:cs typeface="Arial"/>
              </a:rPr>
              <a:t>met de levensbeëindiging </a:t>
            </a:r>
            <a:r>
              <a:rPr lang="nl-BE" sz="2200" kern="1200" dirty="0">
                <a:solidFill>
                  <a:srgbClr val="2F4D5D"/>
                </a:solidFill>
                <a:latin typeface="Arial" panose="020B0604020202020204" pitchFamily="34" charset="0"/>
                <a:cs typeface="Arial"/>
              </a:rPr>
              <a:t>of hulp bij zelfdoding kan of kunnen </a:t>
            </a:r>
            <a:r>
              <a:rPr lang="nl-BE" sz="2200" u="sng" kern="1200" dirty="0">
                <a:solidFill>
                  <a:srgbClr val="2F4D5D"/>
                </a:solidFill>
                <a:latin typeface="Arial" panose="020B0604020202020204" pitchFamily="34" charset="0"/>
                <a:cs typeface="Arial"/>
              </a:rPr>
              <a:t>verenigen</a:t>
            </a:r>
            <a:r>
              <a:rPr lang="nl-BE" sz="2200" kern="1200" dirty="0">
                <a:solidFill>
                  <a:srgbClr val="2F4D5D"/>
                </a:solidFill>
                <a:latin typeface="Arial" panose="020B0604020202020204" pitchFamily="34" charset="0"/>
                <a:cs typeface="Arial"/>
              </a:rPr>
              <a:t>, aan het verzoek van de patiënt gevolg geven. Het tweede lid is van overeenkomstige toepassing.</a:t>
            </a:r>
            <a:endParaRPr lang="nl-BE" dirty="0"/>
          </a:p>
          <a:p>
            <a:endParaRPr lang="nl-BE" dirty="0"/>
          </a:p>
        </p:txBody>
      </p:sp>
      <p:sp>
        <p:nvSpPr>
          <p:cNvPr id="5" name="Tijdelijke aanduiding voor dianummer 4">
            <a:extLst>
              <a:ext uri="{FF2B5EF4-FFF2-40B4-BE49-F238E27FC236}">
                <a16:creationId xmlns:a16="http://schemas.microsoft.com/office/drawing/2014/main" id="{8B69A05E-5229-7129-84CE-94C33AE81232}"/>
              </a:ext>
            </a:extLst>
          </p:cNvPr>
          <p:cNvSpPr>
            <a:spLocks noGrp="1"/>
          </p:cNvSpPr>
          <p:nvPr>
            <p:ph type="sldNum" sz="quarter" idx="7"/>
          </p:nvPr>
        </p:nvSpPr>
        <p:spPr/>
        <p:txBody>
          <a:bodyPr/>
          <a:lstStyle/>
          <a:p>
            <a:pPr marL="38100">
              <a:lnSpc>
                <a:spcPct val="100000"/>
              </a:lnSpc>
            </a:pPr>
            <a:fld id="{81D60167-4931-47E6-BA6A-407CBD079E47}" type="slidenum">
              <a:rPr lang="nl-BE" spc="-5" smtClean="0"/>
              <a:t>16</a:t>
            </a:fld>
            <a:endParaRPr lang="nl-BE" spc="-5" dirty="0"/>
          </a:p>
        </p:txBody>
      </p:sp>
    </p:spTree>
    <p:extLst>
      <p:ext uri="{BB962C8B-B14F-4D97-AF65-F5344CB8AC3E}">
        <p14:creationId xmlns:p14="http://schemas.microsoft.com/office/powerpoint/2010/main" val="3142773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7D929827-465D-D003-6206-C893484DD88B}"/>
              </a:ext>
            </a:extLst>
          </p:cNvPr>
          <p:cNvSpPr>
            <a:spLocks noGrp="1"/>
          </p:cNvSpPr>
          <p:nvPr>
            <p:ph type="sldNum" sz="quarter" idx="12"/>
          </p:nvPr>
        </p:nvSpPr>
        <p:spPr>
          <a:xfrm>
            <a:off x="537972" y="6455555"/>
            <a:ext cx="216534" cy="167004"/>
          </a:xfrm>
        </p:spPr>
        <p:txBody>
          <a:bodyPr wrap="square">
            <a:normAutofit/>
          </a:bodyPr>
          <a:lstStyle/>
          <a:p>
            <a:pPr marL="38100">
              <a:spcAft>
                <a:spcPts val="600"/>
              </a:spcAft>
            </a:pPr>
            <a:fld id="{81D60167-4931-47E6-BA6A-407CBD079E47}" type="slidenum">
              <a:rPr lang="nl-BE" spc="-5" smtClean="0"/>
              <a:pPr marL="38100">
                <a:spcAft>
                  <a:spcPts val="600"/>
                </a:spcAft>
              </a:pPr>
              <a:t>17</a:t>
            </a:fld>
            <a:endParaRPr lang="nl-BE" spc="-5"/>
          </a:p>
        </p:txBody>
      </p:sp>
      <p:sp>
        <p:nvSpPr>
          <p:cNvPr id="2" name="Titel 1">
            <a:extLst>
              <a:ext uri="{FF2B5EF4-FFF2-40B4-BE49-F238E27FC236}">
                <a16:creationId xmlns:a16="http://schemas.microsoft.com/office/drawing/2014/main" id="{340F9CC3-714B-E7C9-2DF3-1851453974C4}"/>
              </a:ext>
            </a:extLst>
          </p:cNvPr>
          <p:cNvSpPr>
            <a:spLocks noGrp="1"/>
          </p:cNvSpPr>
          <p:nvPr>
            <p:ph type="title"/>
          </p:nvPr>
        </p:nvSpPr>
        <p:spPr>
          <a:xfrm>
            <a:off x="563372" y="452119"/>
            <a:ext cx="11065255" cy="635000"/>
          </a:xfrm>
        </p:spPr>
        <p:txBody>
          <a:bodyPr wrap="square">
            <a:normAutofit/>
          </a:bodyPr>
          <a:lstStyle/>
          <a:p>
            <a:r>
              <a:rPr lang="nl-BE" dirty="0"/>
              <a:t>Euthanasie</a:t>
            </a:r>
          </a:p>
        </p:txBody>
      </p:sp>
      <p:graphicFrame>
        <p:nvGraphicFramePr>
          <p:cNvPr id="5" name="Tabel 4">
            <a:extLst>
              <a:ext uri="{FF2B5EF4-FFF2-40B4-BE49-F238E27FC236}">
                <a16:creationId xmlns:a16="http://schemas.microsoft.com/office/drawing/2014/main" id="{BE459169-C1CE-3C6F-DA2E-7BF909DA733F}"/>
              </a:ext>
            </a:extLst>
          </p:cNvPr>
          <p:cNvGraphicFramePr>
            <a:graphicFrameLocks noGrp="1"/>
          </p:cNvGraphicFramePr>
          <p:nvPr>
            <p:extLst>
              <p:ext uri="{D42A27DB-BD31-4B8C-83A1-F6EECF244321}">
                <p14:modId xmlns:p14="http://schemas.microsoft.com/office/powerpoint/2010/main" val="2959716646"/>
              </p:ext>
            </p:extLst>
          </p:nvPr>
        </p:nvGraphicFramePr>
        <p:xfrm>
          <a:off x="304800" y="1619504"/>
          <a:ext cx="11468150" cy="3089562"/>
        </p:xfrm>
        <a:graphic>
          <a:graphicData uri="http://schemas.openxmlformats.org/drawingml/2006/table">
            <a:tbl>
              <a:tblPr firstRow="1" firstCol="1" bandRow="1">
                <a:tableStyleId>{5C22544A-7EE6-4342-B048-85BDC9FD1C3A}</a:tableStyleId>
              </a:tblPr>
              <a:tblGrid>
                <a:gridCol w="3478058">
                  <a:extLst>
                    <a:ext uri="{9D8B030D-6E8A-4147-A177-3AD203B41FA5}">
                      <a16:colId xmlns:a16="http://schemas.microsoft.com/office/drawing/2014/main" val="1261912905"/>
                    </a:ext>
                  </a:extLst>
                </a:gridCol>
                <a:gridCol w="3227542">
                  <a:extLst>
                    <a:ext uri="{9D8B030D-6E8A-4147-A177-3AD203B41FA5}">
                      <a16:colId xmlns:a16="http://schemas.microsoft.com/office/drawing/2014/main" val="526274255"/>
                    </a:ext>
                  </a:extLst>
                </a:gridCol>
                <a:gridCol w="4762550">
                  <a:extLst>
                    <a:ext uri="{9D8B030D-6E8A-4147-A177-3AD203B41FA5}">
                      <a16:colId xmlns:a16="http://schemas.microsoft.com/office/drawing/2014/main" val="3354572203"/>
                    </a:ext>
                  </a:extLst>
                </a:gridCol>
              </a:tblGrid>
              <a:tr h="538847">
                <a:tc>
                  <a:txBody>
                    <a:bodyPr/>
                    <a:lstStyle/>
                    <a:p>
                      <a:pPr>
                        <a:lnSpc>
                          <a:spcPct val="107000"/>
                        </a:lnSpc>
                        <a:spcAft>
                          <a:spcPts val="800"/>
                        </a:spcAft>
                      </a:pPr>
                      <a:r>
                        <a:rPr lang="nl-BE" sz="2800" kern="100">
                          <a:effectLst/>
                        </a:rPr>
                        <a:t> </a:t>
                      </a:r>
                      <a:endParaRPr lang="nl-BE"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134210" marR="134210" marT="0" marB="0"/>
                </a:tc>
                <a:tc>
                  <a:txBody>
                    <a:bodyPr/>
                    <a:lstStyle/>
                    <a:p>
                      <a:pPr>
                        <a:lnSpc>
                          <a:spcPct val="107000"/>
                        </a:lnSpc>
                        <a:spcAft>
                          <a:spcPts val="800"/>
                        </a:spcAft>
                      </a:pPr>
                      <a:r>
                        <a:rPr lang="nl-BE" sz="2800" kern="100">
                          <a:effectLst/>
                        </a:rPr>
                        <a:t>België</a:t>
                      </a:r>
                      <a:endParaRPr lang="nl-BE"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134210" marR="134210" marT="0" marB="0"/>
                </a:tc>
                <a:tc>
                  <a:txBody>
                    <a:bodyPr/>
                    <a:lstStyle/>
                    <a:p>
                      <a:pPr>
                        <a:lnSpc>
                          <a:spcPct val="107000"/>
                        </a:lnSpc>
                        <a:spcAft>
                          <a:spcPts val="800"/>
                        </a:spcAft>
                      </a:pPr>
                      <a:r>
                        <a:rPr lang="nl-BE" sz="2800" kern="100">
                          <a:effectLst/>
                        </a:rPr>
                        <a:t>Nederland</a:t>
                      </a:r>
                      <a:endParaRPr lang="nl-BE"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134210" marR="134210" marT="0" marB="0"/>
                </a:tc>
                <a:extLst>
                  <a:ext uri="{0D108BD9-81ED-4DB2-BD59-A6C34878D82A}">
                    <a16:rowId xmlns:a16="http://schemas.microsoft.com/office/drawing/2014/main" val="3356742677"/>
                  </a:ext>
                </a:extLst>
              </a:tr>
              <a:tr h="1005934">
                <a:tc>
                  <a:txBody>
                    <a:bodyPr/>
                    <a:lstStyle/>
                    <a:p>
                      <a:pPr>
                        <a:lnSpc>
                          <a:spcPct val="107000"/>
                        </a:lnSpc>
                        <a:spcAft>
                          <a:spcPts val="800"/>
                        </a:spcAft>
                      </a:pPr>
                      <a:r>
                        <a:rPr lang="nl-BE" sz="2800" kern="100" dirty="0">
                          <a:effectLst/>
                          <a:latin typeface="Calibri" panose="020F0502020204030204" pitchFamily="34" charset="0"/>
                          <a:ea typeface="Calibri" panose="020F0502020204030204" pitchFamily="34" charset="0"/>
                          <a:cs typeface="Times New Roman" panose="02020603050405020304" pitchFamily="18" charset="0"/>
                        </a:rPr>
                        <a:t>Minderjarige</a:t>
                      </a:r>
                    </a:p>
                  </a:txBody>
                  <a:tcPr marL="134210" marR="134210" marT="0" marB="0"/>
                </a:tc>
                <a:tc>
                  <a:txBody>
                    <a:bodyPr/>
                    <a:lstStyle/>
                    <a:p>
                      <a:pPr>
                        <a:lnSpc>
                          <a:spcPct val="107000"/>
                        </a:lnSpc>
                        <a:spcAft>
                          <a:spcPts val="800"/>
                        </a:spcAft>
                      </a:pPr>
                      <a:r>
                        <a:rPr lang="nl-BE" sz="2800" kern="100" dirty="0">
                          <a:effectLst/>
                        </a:rPr>
                        <a:t>Wilsbekwaam</a:t>
                      </a:r>
                      <a:endParaRPr lang="nl-BE"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34210" marR="134210" marT="0" marB="0"/>
                </a:tc>
                <a:tc>
                  <a:txBody>
                    <a:bodyPr/>
                    <a:lstStyle/>
                    <a:p>
                      <a:pPr>
                        <a:lnSpc>
                          <a:spcPct val="107000"/>
                        </a:lnSpc>
                        <a:spcAft>
                          <a:spcPts val="800"/>
                        </a:spcAft>
                      </a:pPr>
                      <a:r>
                        <a:rPr lang="nl-BE" sz="2800" kern="100" dirty="0">
                          <a:effectLst/>
                        </a:rPr>
                        <a:t>Twaalf jaar EN wilsbekwaam</a:t>
                      </a:r>
                      <a:endParaRPr lang="nl-BE"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34210" marR="134210" marT="0" marB="0"/>
                </a:tc>
                <a:extLst>
                  <a:ext uri="{0D108BD9-81ED-4DB2-BD59-A6C34878D82A}">
                    <a16:rowId xmlns:a16="http://schemas.microsoft.com/office/drawing/2014/main" val="4093798203"/>
                  </a:ext>
                </a:extLst>
              </a:tr>
              <a:tr h="538847">
                <a:tc rowSpan="2">
                  <a:txBody>
                    <a:bodyPr/>
                    <a:lstStyle/>
                    <a:p>
                      <a:pPr>
                        <a:lnSpc>
                          <a:spcPct val="107000"/>
                        </a:lnSpc>
                        <a:spcAft>
                          <a:spcPts val="800"/>
                        </a:spcAft>
                      </a:pPr>
                      <a:r>
                        <a:rPr lang="nl-BE" sz="2800" kern="100" dirty="0">
                          <a:effectLst/>
                        </a:rPr>
                        <a:t>Ouders</a:t>
                      </a:r>
                      <a:endParaRPr lang="nl-BE"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34210" marR="134210" marT="0" marB="0"/>
                </a:tc>
                <a:tc rowSpan="2">
                  <a:txBody>
                    <a:bodyPr/>
                    <a:lstStyle/>
                    <a:p>
                      <a:pPr>
                        <a:lnSpc>
                          <a:spcPct val="107000"/>
                        </a:lnSpc>
                        <a:spcAft>
                          <a:spcPts val="800"/>
                        </a:spcAft>
                      </a:pPr>
                      <a:r>
                        <a:rPr lang="nl-BE" sz="2800" kern="100">
                          <a:effectLst/>
                        </a:rPr>
                        <a:t>Vetorecht ouders</a:t>
                      </a:r>
                      <a:endParaRPr lang="nl-BE"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134210" marR="134210" marT="0" marB="0"/>
                </a:tc>
                <a:tc>
                  <a:txBody>
                    <a:bodyPr/>
                    <a:lstStyle/>
                    <a:p>
                      <a:pPr>
                        <a:lnSpc>
                          <a:spcPct val="107000"/>
                        </a:lnSpc>
                        <a:spcAft>
                          <a:spcPts val="800"/>
                        </a:spcAft>
                      </a:pPr>
                      <a:r>
                        <a:rPr lang="nl-BE" sz="2800" kern="100" dirty="0">
                          <a:effectLst/>
                        </a:rPr>
                        <a:t>12-15: instemming ouders</a:t>
                      </a:r>
                      <a:endParaRPr lang="nl-BE"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34210" marR="134210" marT="0" marB="0"/>
                </a:tc>
                <a:extLst>
                  <a:ext uri="{0D108BD9-81ED-4DB2-BD59-A6C34878D82A}">
                    <a16:rowId xmlns:a16="http://schemas.microsoft.com/office/drawing/2014/main" val="2169628621"/>
                  </a:ext>
                </a:extLst>
              </a:tr>
              <a:tr h="1005934">
                <a:tc vMerge="1">
                  <a:txBody>
                    <a:bodyPr/>
                    <a:lstStyle/>
                    <a:p>
                      <a:endParaRPr lang="nl-BE"/>
                    </a:p>
                  </a:txBody>
                  <a:tcPr/>
                </a:tc>
                <a:tc vMerge="1">
                  <a:txBody>
                    <a:bodyPr/>
                    <a:lstStyle/>
                    <a:p>
                      <a:endParaRPr lang="nl-BE"/>
                    </a:p>
                  </a:txBody>
                  <a:tcPr/>
                </a:tc>
                <a:tc>
                  <a:txBody>
                    <a:bodyPr/>
                    <a:lstStyle/>
                    <a:p>
                      <a:pPr>
                        <a:lnSpc>
                          <a:spcPct val="107000"/>
                        </a:lnSpc>
                        <a:spcAft>
                          <a:spcPts val="800"/>
                        </a:spcAft>
                      </a:pPr>
                      <a:r>
                        <a:rPr lang="nl-BE" sz="2800" kern="100" dirty="0">
                          <a:effectLst/>
                        </a:rPr>
                        <a:t>≥16: ouders betrekken bij beslissing</a:t>
                      </a:r>
                      <a:endParaRPr lang="nl-BE"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34210" marR="134210" marT="0" marB="0"/>
                </a:tc>
                <a:extLst>
                  <a:ext uri="{0D108BD9-81ED-4DB2-BD59-A6C34878D82A}">
                    <a16:rowId xmlns:a16="http://schemas.microsoft.com/office/drawing/2014/main" val="340176902"/>
                  </a:ext>
                </a:extLst>
              </a:tr>
            </a:tbl>
          </a:graphicData>
        </a:graphic>
      </p:graphicFrame>
    </p:spTree>
    <p:extLst>
      <p:ext uri="{BB962C8B-B14F-4D97-AF65-F5344CB8AC3E}">
        <p14:creationId xmlns:p14="http://schemas.microsoft.com/office/powerpoint/2010/main" val="3934787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0997958A-5D86-7390-E430-186D8C49F276}"/>
              </a:ext>
            </a:extLst>
          </p:cNvPr>
          <p:cNvSpPr txBox="1"/>
          <p:nvPr/>
        </p:nvSpPr>
        <p:spPr>
          <a:xfrm>
            <a:off x="266700" y="2438400"/>
            <a:ext cx="11658600" cy="1107996"/>
          </a:xfrm>
          <a:prstGeom prst="rect">
            <a:avLst/>
          </a:prstGeom>
          <a:noFill/>
        </p:spPr>
        <p:txBody>
          <a:bodyPr wrap="square" rtlCol="0">
            <a:spAutoFit/>
          </a:bodyPr>
          <a:lstStyle/>
          <a:p>
            <a:pPr algn="ctr"/>
            <a:r>
              <a:rPr lang="nl-BE" sz="4800" dirty="0">
                <a:solidFill>
                  <a:srgbClr val="1D8DAF"/>
                </a:solidFill>
                <a:latin typeface="Arial"/>
                <a:ea typeface="+mj-ea"/>
                <a:cs typeface="Arial"/>
              </a:rPr>
              <a:t>Orgaandonatie bij leven</a:t>
            </a:r>
            <a:endParaRPr lang="nl-BE" sz="4000" spc="-5" dirty="0">
              <a:solidFill>
                <a:srgbClr val="2E4D5D"/>
              </a:solidFill>
              <a:latin typeface="Arial"/>
              <a:cs typeface="Arial"/>
            </a:endParaRPr>
          </a:p>
          <a:p>
            <a:endParaRPr lang="nl-BE" dirty="0"/>
          </a:p>
        </p:txBody>
      </p:sp>
      <p:sp>
        <p:nvSpPr>
          <p:cNvPr id="3" name="Tijdelijke aanduiding voor dianummer 2">
            <a:extLst>
              <a:ext uri="{FF2B5EF4-FFF2-40B4-BE49-F238E27FC236}">
                <a16:creationId xmlns:a16="http://schemas.microsoft.com/office/drawing/2014/main" id="{773F2394-380F-6FA8-1ADC-745B9CABBBC3}"/>
              </a:ext>
            </a:extLst>
          </p:cNvPr>
          <p:cNvSpPr>
            <a:spLocks noGrp="1"/>
          </p:cNvSpPr>
          <p:nvPr>
            <p:ph type="sldNum" sz="quarter" idx="7"/>
          </p:nvPr>
        </p:nvSpPr>
        <p:spPr/>
        <p:txBody>
          <a:bodyPr/>
          <a:lstStyle/>
          <a:p>
            <a:pPr marL="38100">
              <a:lnSpc>
                <a:spcPct val="100000"/>
              </a:lnSpc>
            </a:pPr>
            <a:fld id="{81D60167-4931-47E6-BA6A-407CBD079E47}" type="slidenum">
              <a:rPr lang="nl-BE" spc="-5" smtClean="0"/>
              <a:t>18</a:t>
            </a:fld>
            <a:endParaRPr lang="nl-BE" spc="-5" dirty="0"/>
          </a:p>
        </p:txBody>
      </p:sp>
    </p:spTree>
    <p:extLst>
      <p:ext uri="{BB962C8B-B14F-4D97-AF65-F5344CB8AC3E}">
        <p14:creationId xmlns:p14="http://schemas.microsoft.com/office/powerpoint/2010/main" val="696378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26C33A-0E6B-E627-139B-5CF884D37A91}"/>
              </a:ext>
            </a:extLst>
          </p:cNvPr>
          <p:cNvSpPr>
            <a:spLocks noGrp="1"/>
          </p:cNvSpPr>
          <p:nvPr>
            <p:ph type="title"/>
          </p:nvPr>
        </p:nvSpPr>
        <p:spPr/>
        <p:txBody>
          <a:bodyPr/>
          <a:lstStyle/>
          <a:p>
            <a:r>
              <a:rPr lang="nl-BE" dirty="0"/>
              <a:t>België</a:t>
            </a:r>
          </a:p>
        </p:txBody>
      </p:sp>
      <p:sp>
        <p:nvSpPr>
          <p:cNvPr id="3" name="Tijdelijke aanduiding voor tekst 2">
            <a:extLst>
              <a:ext uri="{FF2B5EF4-FFF2-40B4-BE49-F238E27FC236}">
                <a16:creationId xmlns:a16="http://schemas.microsoft.com/office/drawing/2014/main" id="{2F8C8FAA-F02F-3663-07F7-BAFF346D10D5}"/>
              </a:ext>
            </a:extLst>
          </p:cNvPr>
          <p:cNvSpPr>
            <a:spLocks noGrp="1"/>
          </p:cNvSpPr>
          <p:nvPr>
            <p:ph type="body" idx="1"/>
          </p:nvPr>
        </p:nvSpPr>
        <p:spPr>
          <a:xfrm>
            <a:off x="651382" y="1619504"/>
            <a:ext cx="10889234" cy="3816429"/>
          </a:xfrm>
        </p:spPr>
        <p:txBody>
          <a:bodyPr/>
          <a:lstStyle/>
          <a:p>
            <a:pPr algn="l" rtl="0"/>
            <a:r>
              <a:rPr lang="nl-BE" b="1" u="none" kern="1200" dirty="0">
                <a:solidFill>
                  <a:srgbClr val="2F4D5D"/>
                </a:solidFill>
                <a:latin typeface="Arial" panose="020B0604020202020204" pitchFamily="34" charset="0"/>
              </a:rPr>
              <a:t>Art. 7 Wet Orgaantransplantatie:</a:t>
            </a:r>
          </a:p>
          <a:p>
            <a:pPr algn="l" rtl="0"/>
            <a:endParaRPr lang="nl-BE" b="1" u="none" kern="1200" dirty="0">
              <a:solidFill>
                <a:srgbClr val="2F4D5D"/>
              </a:solidFill>
              <a:latin typeface="Arial" panose="020B0604020202020204" pitchFamily="34" charset="0"/>
            </a:endParaRPr>
          </a:p>
          <a:p>
            <a:pPr algn="just"/>
            <a:r>
              <a:rPr lang="nl-BE" sz="2200" u="none" dirty="0"/>
              <a:t>Wanneer de wegneming bij levenden normalerwijze geen ernstige gevolgen kan hebben voor de donor en wanneer zij betrekking heeft op organen die kunnen regenereren, en wanneer zij bestemd is voor een transplantatie bij een broer of een zuster, dan kan zij worden verricht op de personen die de leeftijd van 18 jaar niet bereikt hebben.</a:t>
            </a:r>
          </a:p>
          <a:p>
            <a:pPr algn="just"/>
            <a:r>
              <a:rPr lang="nl-BE" sz="2200" u="none" dirty="0"/>
              <a:t>De wegneming is slechts mogelijk bij </a:t>
            </a:r>
            <a:r>
              <a:rPr lang="nl-BE" sz="2200" u="sng" dirty="0"/>
              <a:t>een persoon die de leeftijd van twaalf jaar </a:t>
            </a:r>
            <a:r>
              <a:rPr lang="nl-BE" sz="2200" u="none" dirty="0"/>
              <a:t>heeft bereikt, in staat is zijn wil te uiten en voorafgaandelijk met de wegneming heeft </a:t>
            </a:r>
            <a:r>
              <a:rPr lang="nl-BE" sz="2200" u="sng" dirty="0"/>
              <a:t>toegestemd</a:t>
            </a:r>
            <a:r>
              <a:rPr lang="nl-BE" sz="2200" u="none" dirty="0"/>
              <a:t>.</a:t>
            </a:r>
          </a:p>
          <a:p>
            <a:endParaRPr lang="nl-BE" dirty="0"/>
          </a:p>
        </p:txBody>
      </p:sp>
      <p:pic>
        <p:nvPicPr>
          <p:cNvPr id="4098" name="Picture 2" descr="About liver donation - NHS Organ Donation">
            <a:extLst>
              <a:ext uri="{FF2B5EF4-FFF2-40B4-BE49-F238E27FC236}">
                <a16:creationId xmlns:a16="http://schemas.microsoft.com/office/drawing/2014/main" id="{BA7DB6E8-1771-C779-8979-C3EFAD40580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1"/>
            <a:ext cx="4341812" cy="2286000"/>
          </a:xfrm>
          <a:prstGeom prst="rect">
            <a:avLst/>
          </a:prstGeom>
          <a:noFill/>
          <a:extLst>
            <a:ext uri="{909E8E84-426E-40DD-AFC4-6F175D3DCCD1}">
              <a14:hiddenFill xmlns:a14="http://schemas.microsoft.com/office/drawing/2010/main">
                <a:solidFill>
                  <a:srgbClr val="FFFFFF"/>
                </a:solidFill>
              </a14:hiddenFill>
            </a:ext>
          </a:extLst>
        </p:spPr>
      </p:pic>
      <p:sp>
        <p:nvSpPr>
          <p:cNvPr id="5" name="Tijdelijke aanduiding voor dianummer 4">
            <a:extLst>
              <a:ext uri="{FF2B5EF4-FFF2-40B4-BE49-F238E27FC236}">
                <a16:creationId xmlns:a16="http://schemas.microsoft.com/office/drawing/2014/main" id="{270D91F3-A9EA-32B1-2409-B77C4A5C0CB1}"/>
              </a:ext>
            </a:extLst>
          </p:cNvPr>
          <p:cNvSpPr>
            <a:spLocks noGrp="1"/>
          </p:cNvSpPr>
          <p:nvPr>
            <p:ph type="sldNum" sz="quarter" idx="7"/>
          </p:nvPr>
        </p:nvSpPr>
        <p:spPr/>
        <p:txBody>
          <a:bodyPr/>
          <a:lstStyle/>
          <a:p>
            <a:pPr marL="38100">
              <a:lnSpc>
                <a:spcPct val="100000"/>
              </a:lnSpc>
            </a:pPr>
            <a:fld id="{81D60167-4931-47E6-BA6A-407CBD079E47}" type="slidenum">
              <a:rPr lang="nl-BE" spc="-5" smtClean="0"/>
              <a:t>19</a:t>
            </a:fld>
            <a:endParaRPr lang="nl-BE" spc="-5" dirty="0"/>
          </a:p>
        </p:txBody>
      </p:sp>
    </p:spTree>
    <p:extLst>
      <p:ext uri="{BB962C8B-B14F-4D97-AF65-F5344CB8AC3E}">
        <p14:creationId xmlns:p14="http://schemas.microsoft.com/office/powerpoint/2010/main" val="735050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0997958A-5D86-7390-E430-186D8C49F276}"/>
              </a:ext>
            </a:extLst>
          </p:cNvPr>
          <p:cNvSpPr txBox="1"/>
          <p:nvPr/>
        </p:nvSpPr>
        <p:spPr>
          <a:xfrm>
            <a:off x="266700" y="2133600"/>
            <a:ext cx="11658600" cy="1723549"/>
          </a:xfrm>
          <a:prstGeom prst="rect">
            <a:avLst/>
          </a:prstGeom>
          <a:noFill/>
        </p:spPr>
        <p:txBody>
          <a:bodyPr wrap="square" rtlCol="0">
            <a:spAutoFit/>
          </a:bodyPr>
          <a:lstStyle/>
          <a:p>
            <a:r>
              <a:rPr lang="nl-BE" sz="4800" dirty="0">
                <a:solidFill>
                  <a:srgbClr val="1D8DAF"/>
                </a:solidFill>
                <a:latin typeface="Arial"/>
                <a:ea typeface="+mj-ea"/>
                <a:cs typeface="Arial"/>
              </a:rPr>
              <a:t>Deel I</a:t>
            </a:r>
          </a:p>
          <a:p>
            <a:r>
              <a:rPr lang="nl-BE" sz="4000" spc="-5" dirty="0">
                <a:solidFill>
                  <a:srgbClr val="2E4D5D"/>
                </a:solidFill>
                <a:latin typeface="Arial"/>
                <a:cs typeface="Arial"/>
              </a:rPr>
              <a:t>Probleemstelling</a:t>
            </a:r>
          </a:p>
          <a:p>
            <a:endParaRPr lang="nl-BE" dirty="0"/>
          </a:p>
        </p:txBody>
      </p:sp>
      <p:sp>
        <p:nvSpPr>
          <p:cNvPr id="3" name="Tijdelijke aanduiding voor dianummer 2">
            <a:extLst>
              <a:ext uri="{FF2B5EF4-FFF2-40B4-BE49-F238E27FC236}">
                <a16:creationId xmlns:a16="http://schemas.microsoft.com/office/drawing/2014/main" id="{773F2394-380F-6FA8-1ADC-745B9CABBBC3}"/>
              </a:ext>
            </a:extLst>
          </p:cNvPr>
          <p:cNvSpPr>
            <a:spLocks noGrp="1"/>
          </p:cNvSpPr>
          <p:nvPr>
            <p:ph type="sldNum" sz="quarter" idx="7"/>
          </p:nvPr>
        </p:nvSpPr>
        <p:spPr/>
        <p:txBody>
          <a:bodyPr/>
          <a:lstStyle/>
          <a:p>
            <a:pPr marL="38100">
              <a:lnSpc>
                <a:spcPct val="100000"/>
              </a:lnSpc>
            </a:pPr>
            <a:fld id="{81D60167-4931-47E6-BA6A-407CBD079E47}" type="slidenum">
              <a:rPr lang="nl-BE" spc="-5" smtClean="0"/>
              <a:t>2</a:t>
            </a:fld>
            <a:endParaRPr lang="nl-BE" spc="-5" dirty="0"/>
          </a:p>
        </p:txBody>
      </p:sp>
    </p:spTree>
    <p:extLst>
      <p:ext uri="{BB962C8B-B14F-4D97-AF65-F5344CB8AC3E}">
        <p14:creationId xmlns:p14="http://schemas.microsoft.com/office/powerpoint/2010/main" val="2165277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26C33A-0E6B-E627-139B-5CF884D37A91}"/>
              </a:ext>
            </a:extLst>
          </p:cNvPr>
          <p:cNvSpPr>
            <a:spLocks noGrp="1"/>
          </p:cNvSpPr>
          <p:nvPr>
            <p:ph type="title"/>
          </p:nvPr>
        </p:nvSpPr>
        <p:spPr/>
        <p:txBody>
          <a:bodyPr/>
          <a:lstStyle/>
          <a:p>
            <a:r>
              <a:rPr lang="nl-BE" dirty="0"/>
              <a:t>Nederland</a:t>
            </a:r>
          </a:p>
        </p:txBody>
      </p:sp>
      <p:sp>
        <p:nvSpPr>
          <p:cNvPr id="3" name="Tijdelijke aanduiding voor tekst 2">
            <a:extLst>
              <a:ext uri="{FF2B5EF4-FFF2-40B4-BE49-F238E27FC236}">
                <a16:creationId xmlns:a16="http://schemas.microsoft.com/office/drawing/2014/main" id="{2F8C8FAA-F02F-3663-07F7-BAFF346D10D5}"/>
              </a:ext>
            </a:extLst>
          </p:cNvPr>
          <p:cNvSpPr>
            <a:spLocks noGrp="1"/>
          </p:cNvSpPr>
          <p:nvPr>
            <p:ph type="body" idx="1"/>
          </p:nvPr>
        </p:nvSpPr>
        <p:spPr>
          <a:xfrm>
            <a:off x="651382" y="1401457"/>
            <a:ext cx="10889234" cy="4739759"/>
          </a:xfrm>
        </p:spPr>
        <p:txBody>
          <a:bodyPr/>
          <a:lstStyle/>
          <a:p>
            <a:pPr algn="l" rtl="0"/>
            <a:r>
              <a:rPr lang="nl-BE" b="1" u="none" kern="1200" dirty="0">
                <a:solidFill>
                  <a:srgbClr val="2F4D5D"/>
                </a:solidFill>
                <a:latin typeface="Arial" panose="020B0604020202020204" pitchFamily="34" charset="0"/>
              </a:rPr>
              <a:t>Art. 5 Wet op de Orgaandonatie</a:t>
            </a:r>
          </a:p>
          <a:p>
            <a:pPr algn="l" rtl="0"/>
            <a:endParaRPr lang="nl-BE" b="1" u="none" kern="1200" dirty="0">
              <a:solidFill>
                <a:srgbClr val="2F4D5D"/>
              </a:solidFill>
              <a:latin typeface="Arial" panose="020B0604020202020204" pitchFamily="34" charset="0"/>
            </a:endParaRPr>
          </a:p>
          <a:p>
            <a:pPr algn="just"/>
            <a:r>
              <a:rPr lang="nl-BE" sz="2000" u="none" dirty="0"/>
              <a:t>1. Verwijdering bij leven van een orgaan van een </a:t>
            </a:r>
            <a:r>
              <a:rPr lang="nl-BE" sz="2000" u="sng" dirty="0"/>
              <a:t>minderjarige van twaalf jaar of ouder </a:t>
            </a:r>
            <a:r>
              <a:rPr lang="nl-BE" sz="2000" u="none" dirty="0"/>
              <a:t>geschiedt slechts indien het een regenererend orgaan betreft en de verwijdering geen blijvende gevolgen zal hebben voor de gezondheid van de donor en alleen ten behoeve van implantatie bij een bloedverwant tot en met de tweede graad die in levensgevaar verkeert en van wie het levensgevaar niet op andere wijze even goed kan worden afgewend. De verwijdering geschiedt niet dan nadat </a:t>
            </a:r>
            <a:r>
              <a:rPr lang="nl-BE" sz="2000" b="1" u="none" dirty="0"/>
              <a:t>de minderjarige</a:t>
            </a:r>
            <a:r>
              <a:rPr lang="nl-BE" sz="2000" u="none" dirty="0"/>
              <a:t> toestemming heeft gegeven en </a:t>
            </a:r>
            <a:r>
              <a:rPr lang="nl-BE" sz="2000" b="1" u="none" dirty="0"/>
              <a:t>de toestemming van de ouders </a:t>
            </a:r>
            <a:r>
              <a:rPr lang="nl-BE" sz="2000" u="none" dirty="0"/>
              <a:t>die de ouderlijke macht uitoefenen of de voogd en van de </a:t>
            </a:r>
            <a:r>
              <a:rPr lang="nl-BE" sz="2000" b="1" u="none" dirty="0"/>
              <a:t>kinderrechter</a:t>
            </a:r>
            <a:r>
              <a:rPr lang="nl-BE" sz="2000" u="none" dirty="0"/>
              <a:t> is verkregen.</a:t>
            </a:r>
          </a:p>
          <a:p>
            <a:pPr algn="just"/>
            <a:endParaRPr lang="nl-BE" sz="2000" u="none" dirty="0"/>
          </a:p>
          <a:p>
            <a:pPr algn="just"/>
            <a:r>
              <a:rPr lang="nl-BE" sz="2000" u="none" dirty="0"/>
              <a:t>2. Verwijdering bij leven van een orgaan van een minderjarige die </a:t>
            </a:r>
            <a:r>
              <a:rPr lang="nl-BE" sz="2000" u="sng" dirty="0"/>
              <a:t>de leeftijd van twaalf jaar nog niet heeft bereikt</a:t>
            </a:r>
            <a:r>
              <a:rPr lang="nl-BE" sz="2000" u="none" dirty="0"/>
              <a:t> en van een minderjarige van twaalf jaar </a:t>
            </a:r>
            <a:r>
              <a:rPr lang="nl-BE" sz="2000" u="sng" dirty="0"/>
              <a:t>of ouder die niet in staat is tot een redelijke waardering </a:t>
            </a:r>
            <a:r>
              <a:rPr lang="nl-BE" sz="2000" u="none" dirty="0"/>
              <a:t>van zijn belangen ter zake, … De verwijdering geschiedt niet dan nadat </a:t>
            </a:r>
            <a:r>
              <a:rPr lang="nl-BE" sz="2000" b="1" u="none" dirty="0"/>
              <a:t>de toestemming van de ouders </a:t>
            </a:r>
            <a:r>
              <a:rPr lang="nl-BE" sz="2000" u="none" dirty="0"/>
              <a:t>die de ouderlijke macht uitoefenen of de voogd </a:t>
            </a:r>
            <a:r>
              <a:rPr lang="nl-BE" sz="2000" b="1" u="none" dirty="0"/>
              <a:t>en van de kinderrechter </a:t>
            </a:r>
            <a:r>
              <a:rPr lang="nl-BE" sz="2000" u="none" dirty="0"/>
              <a:t>is verkregen.</a:t>
            </a:r>
            <a:endParaRPr lang="nl-BE" sz="2000" dirty="0"/>
          </a:p>
        </p:txBody>
      </p:sp>
      <p:sp>
        <p:nvSpPr>
          <p:cNvPr id="5" name="Tijdelijke aanduiding voor dianummer 4">
            <a:extLst>
              <a:ext uri="{FF2B5EF4-FFF2-40B4-BE49-F238E27FC236}">
                <a16:creationId xmlns:a16="http://schemas.microsoft.com/office/drawing/2014/main" id="{270D91F3-A9EA-32B1-2409-B77C4A5C0CB1}"/>
              </a:ext>
            </a:extLst>
          </p:cNvPr>
          <p:cNvSpPr>
            <a:spLocks noGrp="1"/>
          </p:cNvSpPr>
          <p:nvPr>
            <p:ph type="sldNum" sz="quarter" idx="7"/>
          </p:nvPr>
        </p:nvSpPr>
        <p:spPr/>
        <p:txBody>
          <a:bodyPr/>
          <a:lstStyle/>
          <a:p>
            <a:pPr marL="38100">
              <a:lnSpc>
                <a:spcPct val="100000"/>
              </a:lnSpc>
            </a:pPr>
            <a:fld id="{81D60167-4931-47E6-BA6A-407CBD079E47}" type="slidenum">
              <a:rPr lang="nl-BE" spc="-5" smtClean="0"/>
              <a:t>20</a:t>
            </a:fld>
            <a:endParaRPr lang="nl-BE" spc="-5" dirty="0"/>
          </a:p>
        </p:txBody>
      </p:sp>
    </p:spTree>
    <p:extLst>
      <p:ext uri="{BB962C8B-B14F-4D97-AF65-F5344CB8AC3E}">
        <p14:creationId xmlns:p14="http://schemas.microsoft.com/office/powerpoint/2010/main" val="514728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51DDEC80-92B8-79F7-0746-56029E130B20}"/>
              </a:ext>
            </a:extLst>
          </p:cNvPr>
          <p:cNvSpPr>
            <a:spLocks noGrp="1"/>
          </p:cNvSpPr>
          <p:nvPr>
            <p:ph type="sldNum" sz="quarter" idx="12"/>
          </p:nvPr>
        </p:nvSpPr>
        <p:spPr>
          <a:xfrm>
            <a:off x="537972" y="6455555"/>
            <a:ext cx="216534" cy="167004"/>
          </a:xfrm>
        </p:spPr>
        <p:txBody>
          <a:bodyPr wrap="square">
            <a:normAutofit/>
          </a:bodyPr>
          <a:lstStyle/>
          <a:p>
            <a:pPr marL="38100">
              <a:spcAft>
                <a:spcPts val="600"/>
              </a:spcAft>
            </a:pPr>
            <a:fld id="{81D60167-4931-47E6-BA6A-407CBD079E47}" type="slidenum">
              <a:rPr lang="nl-BE" spc="-5" smtClean="0"/>
              <a:pPr marL="38100">
                <a:spcAft>
                  <a:spcPts val="600"/>
                </a:spcAft>
              </a:pPr>
              <a:t>21</a:t>
            </a:fld>
            <a:endParaRPr lang="nl-BE" spc="-5"/>
          </a:p>
        </p:txBody>
      </p:sp>
      <p:sp>
        <p:nvSpPr>
          <p:cNvPr id="10" name="Title 3">
            <a:extLst>
              <a:ext uri="{FF2B5EF4-FFF2-40B4-BE49-F238E27FC236}">
                <a16:creationId xmlns:a16="http://schemas.microsoft.com/office/drawing/2014/main" id="{5A515D0E-0478-D122-3F86-75FED62CFCF0}"/>
              </a:ext>
            </a:extLst>
          </p:cNvPr>
          <p:cNvSpPr>
            <a:spLocks noGrp="1"/>
          </p:cNvSpPr>
          <p:nvPr>
            <p:ph type="title"/>
          </p:nvPr>
        </p:nvSpPr>
        <p:spPr>
          <a:xfrm>
            <a:off x="563372" y="452119"/>
            <a:ext cx="11065255" cy="635000"/>
          </a:xfrm>
        </p:spPr>
        <p:txBody>
          <a:bodyPr/>
          <a:lstStyle/>
          <a:p>
            <a:r>
              <a:rPr lang="en-US" dirty="0" err="1"/>
              <a:t>Orgaandonatie</a:t>
            </a:r>
            <a:endParaRPr lang="en-US" dirty="0"/>
          </a:p>
        </p:txBody>
      </p:sp>
      <p:graphicFrame>
        <p:nvGraphicFramePr>
          <p:cNvPr id="5" name="Tabel 4">
            <a:extLst>
              <a:ext uri="{FF2B5EF4-FFF2-40B4-BE49-F238E27FC236}">
                <a16:creationId xmlns:a16="http://schemas.microsoft.com/office/drawing/2014/main" id="{8987116A-2017-99B9-4445-B8487FDA9B77}"/>
              </a:ext>
            </a:extLst>
          </p:cNvPr>
          <p:cNvGraphicFramePr>
            <a:graphicFrameLocks noGrp="1"/>
          </p:cNvGraphicFramePr>
          <p:nvPr>
            <p:extLst>
              <p:ext uri="{D42A27DB-BD31-4B8C-83A1-F6EECF244321}">
                <p14:modId xmlns:p14="http://schemas.microsoft.com/office/powerpoint/2010/main" val="3480492743"/>
              </p:ext>
            </p:extLst>
          </p:nvPr>
        </p:nvGraphicFramePr>
        <p:xfrm>
          <a:off x="754506" y="1600200"/>
          <a:ext cx="10339763" cy="3888105"/>
        </p:xfrm>
        <a:graphic>
          <a:graphicData uri="http://schemas.openxmlformats.org/drawingml/2006/table">
            <a:tbl>
              <a:tblPr firstRow="1" firstCol="1" bandRow="1">
                <a:tableStyleId>{5C22544A-7EE6-4342-B048-85BDC9FD1C3A}</a:tableStyleId>
              </a:tblPr>
              <a:tblGrid>
                <a:gridCol w="3259296">
                  <a:extLst>
                    <a:ext uri="{9D8B030D-6E8A-4147-A177-3AD203B41FA5}">
                      <a16:colId xmlns:a16="http://schemas.microsoft.com/office/drawing/2014/main" val="1619200055"/>
                    </a:ext>
                  </a:extLst>
                </a:gridCol>
                <a:gridCol w="3604227">
                  <a:extLst>
                    <a:ext uri="{9D8B030D-6E8A-4147-A177-3AD203B41FA5}">
                      <a16:colId xmlns:a16="http://schemas.microsoft.com/office/drawing/2014/main" val="4238327056"/>
                    </a:ext>
                  </a:extLst>
                </a:gridCol>
                <a:gridCol w="3476240">
                  <a:extLst>
                    <a:ext uri="{9D8B030D-6E8A-4147-A177-3AD203B41FA5}">
                      <a16:colId xmlns:a16="http://schemas.microsoft.com/office/drawing/2014/main" val="760463262"/>
                    </a:ext>
                  </a:extLst>
                </a:gridCol>
              </a:tblGrid>
              <a:tr h="589065">
                <a:tc>
                  <a:txBody>
                    <a:bodyPr/>
                    <a:lstStyle/>
                    <a:p>
                      <a:pPr>
                        <a:lnSpc>
                          <a:spcPct val="107000"/>
                        </a:lnSpc>
                        <a:spcAft>
                          <a:spcPts val="800"/>
                        </a:spcAft>
                      </a:pPr>
                      <a:r>
                        <a:rPr lang="nl-BE" sz="3100" kern="100">
                          <a:effectLst/>
                        </a:rPr>
                        <a:t> </a:t>
                      </a:r>
                      <a:endParaRPr lang="nl-BE" sz="3100" kern="100">
                        <a:effectLst/>
                        <a:latin typeface="Calibri" panose="020F0502020204030204" pitchFamily="34" charset="0"/>
                        <a:ea typeface="Calibri" panose="020F0502020204030204" pitchFamily="34" charset="0"/>
                        <a:cs typeface="Times New Roman" panose="02020603050405020304" pitchFamily="18" charset="0"/>
                      </a:endParaRPr>
                    </a:p>
                  </a:txBody>
                  <a:tcPr marL="195209" marR="195209" marT="0" marB="0"/>
                </a:tc>
                <a:tc>
                  <a:txBody>
                    <a:bodyPr/>
                    <a:lstStyle/>
                    <a:p>
                      <a:pPr>
                        <a:lnSpc>
                          <a:spcPct val="107000"/>
                        </a:lnSpc>
                        <a:spcAft>
                          <a:spcPts val="800"/>
                        </a:spcAft>
                      </a:pPr>
                      <a:r>
                        <a:rPr lang="nl-BE" sz="2800" kern="100">
                          <a:effectLst/>
                        </a:rPr>
                        <a:t>België</a:t>
                      </a:r>
                      <a:endParaRPr lang="nl-BE"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195209" marR="195209" marT="0" marB="0"/>
                </a:tc>
                <a:tc>
                  <a:txBody>
                    <a:bodyPr/>
                    <a:lstStyle/>
                    <a:p>
                      <a:pPr>
                        <a:lnSpc>
                          <a:spcPct val="107000"/>
                        </a:lnSpc>
                        <a:spcAft>
                          <a:spcPts val="800"/>
                        </a:spcAft>
                      </a:pPr>
                      <a:r>
                        <a:rPr lang="nl-BE" sz="2800" kern="100">
                          <a:effectLst/>
                        </a:rPr>
                        <a:t>Nederland</a:t>
                      </a:r>
                      <a:endParaRPr lang="nl-BE"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195209" marR="195209" marT="0" marB="0"/>
                </a:tc>
                <a:extLst>
                  <a:ext uri="{0D108BD9-81ED-4DB2-BD59-A6C34878D82A}">
                    <a16:rowId xmlns:a16="http://schemas.microsoft.com/office/drawing/2014/main" val="107031483"/>
                  </a:ext>
                </a:extLst>
              </a:tr>
              <a:tr h="1099680">
                <a:tc>
                  <a:txBody>
                    <a:bodyPr/>
                    <a:lstStyle/>
                    <a:p>
                      <a:pPr>
                        <a:lnSpc>
                          <a:spcPct val="107000"/>
                        </a:lnSpc>
                        <a:spcAft>
                          <a:spcPts val="800"/>
                        </a:spcAft>
                      </a:pPr>
                      <a:r>
                        <a:rPr lang="nl-BE" sz="3100" kern="100">
                          <a:effectLst/>
                        </a:rPr>
                        <a:t>Minderjarige</a:t>
                      </a:r>
                      <a:endParaRPr lang="nl-BE" sz="3100" kern="100">
                        <a:effectLst/>
                        <a:latin typeface="Calibri" panose="020F0502020204030204" pitchFamily="34" charset="0"/>
                        <a:ea typeface="Calibri" panose="020F0502020204030204" pitchFamily="34" charset="0"/>
                        <a:cs typeface="Times New Roman" panose="02020603050405020304" pitchFamily="18" charset="0"/>
                      </a:endParaRPr>
                    </a:p>
                  </a:txBody>
                  <a:tcPr marL="195209" marR="195209" marT="0" marB="0"/>
                </a:tc>
                <a:tc>
                  <a:txBody>
                    <a:bodyPr/>
                    <a:lstStyle/>
                    <a:p>
                      <a:pPr>
                        <a:lnSpc>
                          <a:spcPct val="107000"/>
                        </a:lnSpc>
                        <a:spcAft>
                          <a:spcPts val="800"/>
                        </a:spcAft>
                      </a:pPr>
                      <a:r>
                        <a:rPr lang="nl-BE" sz="2800" kern="100" dirty="0">
                          <a:effectLst/>
                        </a:rPr>
                        <a:t>Twaalf jaar </a:t>
                      </a:r>
                      <a:endParaRPr lang="nl-BE"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95209" marR="195209" marT="0" marB="0"/>
                </a:tc>
                <a:tc>
                  <a:txBody>
                    <a:bodyPr/>
                    <a:lstStyle/>
                    <a:p>
                      <a:pPr>
                        <a:lnSpc>
                          <a:spcPct val="107000"/>
                        </a:lnSpc>
                        <a:spcAft>
                          <a:spcPts val="800"/>
                        </a:spcAft>
                      </a:pPr>
                      <a:r>
                        <a:rPr lang="nl-BE" sz="2800" kern="100" dirty="0">
                          <a:effectLst/>
                        </a:rPr>
                        <a:t>Twaalf jaar</a:t>
                      </a:r>
                      <a:endParaRPr lang="nl-BE"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95209" marR="195209" marT="0" marB="0"/>
                </a:tc>
                <a:extLst>
                  <a:ext uri="{0D108BD9-81ED-4DB2-BD59-A6C34878D82A}">
                    <a16:rowId xmlns:a16="http://schemas.microsoft.com/office/drawing/2014/main" val="2194098856"/>
                  </a:ext>
                </a:extLst>
              </a:tr>
              <a:tr h="1099680">
                <a:tc>
                  <a:txBody>
                    <a:bodyPr/>
                    <a:lstStyle/>
                    <a:p>
                      <a:pPr>
                        <a:lnSpc>
                          <a:spcPct val="107000"/>
                        </a:lnSpc>
                        <a:spcAft>
                          <a:spcPts val="800"/>
                        </a:spcAft>
                      </a:pPr>
                      <a:r>
                        <a:rPr lang="nl-BE" sz="3100" kern="100">
                          <a:effectLst/>
                        </a:rPr>
                        <a:t>Ouders</a:t>
                      </a:r>
                      <a:endParaRPr lang="nl-BE" sz="3100" kern="100">
                        <a:effectLst/>
                        <a:latin typeface="Calibri" panose="020F0502020204030204" pitchFamily="34" charset="0"/>
                        <a:ea typeface="Calibri" panose="020F0502020204030204" pitchFamily="34" charset="0"/>
                        <a:cs typeface="Times New Roman" panose="02020603050405020304" pitchFamily="18" charset="0"/>
                      </a:endParaRPr>
                    </a:p>
                  </a:txBody>
                  <a:tcPr marL="195209" marR="195209" marT="0" marB="0"/>
                </a:tc>
                <a:tc>
                  <a:txBody>
                    <a:bodyPr/>
                    <a:lstStyle/>
                    <a:p>
                      <a:pPr>
                        <a:lnSpc>
                          <a:spcPct val="107000"/>
                        </a:lnSpc>
                        <a:spcAft>
                          <a:spcPts val="800"/>
                        </a:spcAft>
                      </a:pPr>
                      <a:r>
                        <a:rPr lang="nl-BE" sz="2800" kern="100" dirty="0">
                          <a:effectLst/>
                        </a:rPr>
                        <a:t>/</a:t>
                      </a:r>
                      <a:endParaRPr lang="nl-BE"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95209" marR="195209" marT="0" marB="0"/>
                </a:tc>
                <a:tc>
                  <a:txBody>
                    <a:bodyPr/>
                    <a:lstStyle/>
                    <a:p>
                      <a:pPr>
                        <a:lnSpc>
                          <a:spcPct val="107000"/>
                        </a:lnSpc>
                        <a:spcAft>
                          <a:spcPts val="800"/>
                        </a:spcAft>
                      </a:pPr>
                      <a:r>
                        <a:rPr lang="nl-BE" sz="2800" kern="100">
                          <a:effectLst/>
                        </a:rPr>
                        <a:t>Toestemming altijd vereist</a:t>
                      </a:r>
                      <a:endParaRPr lang="nl-BE"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195209" marR="195209" marT="0" marB="0"/>
                </a:tc>
                <a:extLst>
                  <a:ext uri="{0D108BD9-81ED-4DB2-BD59-A6C34878D82A}">
                    <a16:rowId xmlns:a16="http://schemas.microsoft.com/office/drawing/2014/main" val="279213441"/>
                  </a:ext>
                </a:extLst>
              </a:tr>
              <a:tr h="1099680">
                <a:tc>
                  <a:txBody>
                    <a:bodyPr/>
                    <a:lstStyle/>
                    <a:p>
                      <a:pPr>
                        <a:lnSpc>
                          <a:spcPct val="107000"/>
                        </a:lnSpc>
                        <a:spcAft>
                          <a:spcPts val="800"/>
                        </a:spcAft>
                      </a:pPr>
                      <a:r>
                        <a:rPr lang="nl-BE" sz="3100" kern="100">
                          <a:effectLst/>
                        </a:rPr>
                        <a:t>Rechter</a:t>
                      </a:r>
                      <a:endParaRPr lang="nl-BE" sz="3100" kern="100">
                        <a:effectLst/>
                        <a:latin typeface="Calibri" panose="020F0502020204030204" pitchFamily="34" charset="0"/>
                        <a:ea typeface="Calibri" panose="020F0502020204030204" pitchFamily="34" charset="0"/>
                        <a:cs typeface="Times New Roman" panose="02020603050405020304" pitchFamily="18" charset="0"/>
                      </a:endParaRPr>
                    </a:p>
                  </a:txBody>
                  <a:tcPr marL="195209" marR="195209" marT="0" marB="0"/>
                </a:tc>
                <a:tc>
                  <a:txBody>
                    <a:bodyPr/>
                    <a:lstStyle/>
                    <a:p>
                      <a:pPr>
                        <a:lnSpc>
                          <a:spcPct val="107000"/>
                        </a:lnSpc>
                        <a:spcAft>
                          <a:spcPts val="800"/>
                        </a:spcAft>
                      </a:pPr>
                      <a:r>
                        <a:rPr lang="nl-BE" sz="2800" kern="100">
                          <a:effectLst/>
                        </a:rPr>
                        <a:t>/</a:t>
                      </a:r>
                      <a:endParaRPr lang="nl-BE"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195209" marR="195209" marT="0" marB="0"/>
                </a:tc>
                <a:tc>
                  <a:txBody>
                    <a:bodyPr/>
                    <a:lstStyle/>
                    <a:p>
                      <a:pPr>
                        <a:lnSpc>
                          <a:spcPct val="107000"/>
                        </a:lnSpc>
                        <a:spcAft>
                          <a:spcPts val="800"/>
                        </a:spcAft>
                      </a:pPr>
                      <a:r>
                        <a:rPr lang="nl-BE" sz="2800" kern="100" dirty="0">
                          <a:effectLst/>
                        </a:rPr>
                        <a:t>Toestemming altijd vereist</a:t>
                      </a:r>
                      <a:endParaRPr lang="nl-BE"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95209" marR="195209" marT="0" marB="0"/>
                </a:tc>
                <a:extLst>
                  <a:ext uri="{0D108BD9-81ED-4DB2-BD59-A6C34878D82A}">
                    <a16:rowId xmlns:a16="http://schemas.microsoft.com/office/drawing/2014/main" val="2586707485"/>
                  </a:ext>
                </a:extLst>
              </a:tr>
            </a:tbl>
          </a:graphicData>
        </a:graphic>
      </p:graphicFrame>
    </p:spTree>
    <p:extLst>
      <p:ext uri="{BB962C8B-B14F-4D97-AF65-F5344CB8AC3E}">
        <p14:creationId xmlns:p14="http://schemas.microsoft.com/office/powerpoint/2010/main" val="1871426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A588E13-DDB2-164C-B076-32420B03148C}"/>
              </a:ext>
            </a:extLst>
          </p:cNvPr>
          <p:cNvSpPr>
            <a:spLocks noGrp="1"/>
          </p:cNvSpPr>
          <p:nvPr>
            <p:ph idx="1"/>
          </p:nvPr>
        </p:nvSpPr>
        <p:spPr>
          <a:xfrm>
            <a:off x="651382" y="1619504"/>
            <a:ext cx="6587618" cy="2647648"/>
          </a:xfrm>
        </p:spPr>
        <p:txBody>
          <a:bodyPr/>
          <a:lstStyle/>
          <a:p>
            <a:pPr marL="355600" indent="-342900" algn="l" rtl="0">
              <a:lnSpc>
                <a:spcPct val="150000"/>
              </a:lnSpc>
              <a:spcBef>
                <a:spcPts val="1290"/>
              </a:spcBef>
              <a:buFont typeface="Wingdings" panose="05000000000000000000" pitchFamily="2" charset="2"/>
              <a:buChar char="ü"/>
            </a:pPr>
            <a:r>
              <a:rPr lang="nl-BE" u="none" kern="1200" dirty="0">
                <a:solidFill>
                  <a:schemeClr val="tx2">
                    <a:lumMod val="75000"/>
                  </a:schemeClr>
                </a:solidFill>
                <a:latin typeface="Arial" panose="020B0604020202020204" pitchFamily="34" charset="0"/>
                <a:cs typeface="Arial" panose="020B0604020202020204" pitchFamily="34" charset="0"/>
              </a:rPr>
              <a:t>Bekwaamheidsbeoordeling vs. combinatie </a:t>
            </a:r>
          </a:p>
          <a:p>
            <a:pPr marL="355600" indent="-342900" algn="l" rtl="0">
              <a:lnSpc>
                <a:spcPct val="150000"/>
              </a:lnSpc>
              <a:spcBef>
                <a:spcPts val="1290"/>
              </a:spcBef>
              <a:buFont typeface="Wingdings" panose="05000000000000000000" pitchFamily="2" charset="2"/>
              <a:buChar char="ü"/>
            </a:pPr>
            <a:r>
              <a:rPr lang="nl-BE" u="none" kern="1200" dirty="0">
                <a:solidFill>
                  <a:schemeClr val="tx2">
                    <a:lumMod val="75000"/>
                  </a:schemeClr>
                </a:solidFill>
                <a:latin typeface="Arial" panose="020B0604020202020204" pitchFamily="34" charset="0"/>
                <a:cs typeface="Arial" panose="020B0604020202020204" pitchFamily="34" charset="0"/>
              </a:rPr>
              <a:t>Vermoeden van wilsbekwaamheid</a:t>
            </a:r>
          </a:p>
          <a:p>
            <a:pPr marL="355600" indent="-342900" algn="l" rtl="0">
              <a:lnSpc>
                <a:spcPct val="150000"/>
              </a:lnSpc>
              <a:spcBef>
                <a:spcPts val="1290"/>
              </a:spcBef>
              <a:buFont typeface="Wingdings" panose="05000000000000000000" pitchFamily="2" charset="2"/>
              <a:buChar char="ü"/>
            </a:pPr>
            <a:r>
              <a:rPr lang="nl-BE" u="none" kern="1200" dirty="0">
                <a:solidFill>
                  <a:schemeClr val="tx2">
                    <a:lumMod val="75000"/>
                  </a:schemeClr>
                </a:solidFill>
                <a:latin typeface="Arial" panose="020B0604020202020204" pitchFamily="34" charset="0"/>
                <a:cs typeface="Arial" panose="020B0604020202020204" pitchFamily="34" charset="0"/>
              </a:rPr>
              <a:t>Minderjarigen jonger dan twaalf jaar</a:t>
            </a:r>
          </a:p>
          <a:p>
            <a:pPr marL="355600" indent="-342900" algn="l" rtl="0">
              <a:lnSpc>
                <a:spcPct val="150000"/>
              </a:lnSpc>
              <a:spcBef>
                <a:spcPts val="1290"/>
              </a:spcBef>
              <a:buFont typeface="Wingdings" panose="05000000000000000000" pitchFamily="2" charset="2"/>
              <a:buChar char="ü"/>
            </a:pPr>
            <a:r>
              <a:rPr lang="nl-BE" u="none" kern="1200" dirty="0">
                <a:solidFill>
                  <a:schemeClr val="tx2">
                    <a:lumMod val="75000"/>
                  </a:schemeClr>
                </a:solidFill>
                <a:latin typeface="Arial" panose="020B0604020202020204" pitchFamily="34" charset="0"/>
                <a:cs typeface="Arial" panose="020B0604020202020204" pitchFamily="34" charset="0"/>
              </a:rPr>
              <a:t>Duaal systeem vs. shared </a:t>
            </a:r>
            <a:r>
              <a:rPr lang="nl-BE" u="none" kern="1200" dirty="0" err="1">
                <a:solidFill>
                  <a:schemeClr val="tx2">
                    <a:lumMod val="75000"/>
                  </a:schemeClr>
                </a:solidFill>
                <a:latin typeface="Arial" panose="020B0604020202020204" pitchFamily="34" charset="0"/>
                <a:cs typeface="Arial" panose="020B0604020202020204" pitchFamily="34" charset="0"/>
              </a:rPr>
              <a:t>decision</a:t>
            </a:r>
            <a:r>
              <a:rPr lang="nl-BE" u="none" kern="1200" dirty="0">
                <a:solidFill>
                  <a:schemeClr val="tx2">
                    <a:lumMod val="75000"/>
                  </a:schemeClr>
                </a:solidFill>
                <a:latin typeface="Arial" panose="020B0604020202020204" pitchFamily="34" charset="0"/>
                <a:cs typeface="Arial" panose="020B0604020202020204" pitchFamily="34" charset="0"/>
              </a:rPr>
              <a:t>-making</a:t>
            </a:r>
          </a:p>
        </p:txBody>
      </p:sp>
      <p:sp>
        <p:nvSpPr>
          <p:cNvPr id="3" name="Tijdelijke aanduiding voor dianummer 2">
            <a:extLst>
              <a:ext uri="{FF2B5EF4-FFF2-40B4-BE49-F238E27FC236}">
                <a16:creationId xmlns:a16="http://schemas.microsoft.com/office/drawing/2014/main" id="{F9530A2B-87AB-4FA8-19CE-DBD940D74F33}"/>
              </a:ext>
            </a:extLst>
          </p:cNvPr>
          <p:cNvSpPr>
            <a:spLocks noGrp="1"/>
          </p:cNvSpPr>
          <p:nvPr>
            <p:ph type="sldNum" sz="quarter" idx="12"/>
          </p:nvPr>
        </p:nvSpPr>
        <p:spPr/>
        <p:txBody>
          <a:bodyPr/>
          <a:lstStyle/>
          <a:p>
            <a:fld id="{0A297500-7527-634B-90F4-69D0994C32B4}" type="slidenum">
              <a:rPr lang="nl-NL" smtClean="0"/>
              <a:t>22</a:t>
            </a:fld>
            <a:endParaRPr lang="nl-NL"/>
          </a:p>
        </p:txBody>
      </p:sp>
      <p:sp>
        <p:nvSpPr>
          <p:cNvPr id="4" name="Titel 3">
            <a:extLst>
              <a:ext uri="{FF2B5EF4-FFF2-40B4-BE49-F238E27FC236}">
                <a16:creationId xmlns:a16="http://schemas.microsoft.com/office/drawing/2014/main" id="{E0409FC9-FE7D-2BFA-BBAF-745CB8390C25}"/>
              </a:ext>
            </a:extLst>
          </p:cNvPr>
          <p:cNvSpPr>
            <a:spLocks noGrp="1"/>
          </p:cNvSpPr>
          <p:nvPr>
            <p:ph type="title"/>
          </p:nvPr>
        </p:nvSpPr>
        <p:spPr/>
        <p:txBody>
          <a:bodyPr/>
          <a:lstStyle/>
          <a:p>
            <a:r>
              <a:rPr lang="nl-BE" dirty="0"/>
              <a:t>Besluit</a:t>
            </a:r>
          </a:p>
        </p:txBody>
      </p:sp>
      <p:pic>
        <p:nvPicPr>
          <p:cNvPr id="1026" name="Picture 2" descr="besluit naar Kiezen pad, alternatief of keuze, beslissen carrière pad,  bepaling of denken naar vind oplossing concept, overpeinzing zakenman  denken welke manier naar Gaan Aan volk weg teken. 21678949 Vectorkunst bij  Vecteezy">
            <a:extLst>
              <a:ext uri="{FF2B5EF4-FFF2-40B4-BE49-F238E27FC236}">
                <a16:creationId xmlns:a16="http://schemas.microsoft.com/office/drawing/2014/main" id="{888137A2-2FC9-89FA-5AA5-ADAEA16BFBB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3018" y="1619504"/>
            <a:ext cx="3657600" cy="294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4220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5E6246-781E-ABD9-6C14-05514AD5BE9E}"/>
              </a:ext>
            </a:extLst>
          </p:cNvPr>
          <p:cNvSpPr>
            <a:spLocks noGrp="1"/>
          </p:cNvSpPr>
          <p:nvPr>
            <p:ph type="title"/>
          </p:nvPr>
        </p:nvSpPr>
        <p:spPr>
          <a:xfrm>
            <a:off x="563372" y="452119"/>
            <a:ext cx="11065255" cy="1231106"/>
          </a:xfrm>
        </p:spPr>
        <p:txBody>
          <a:bodyPr/>
          <a:lstStyle/>
          <a:p>
            <a:r>
              <a:rPr lang="nl-BE" dirty="0"/>
              <a:t>Systemen</a:t>
            </a:r>
            <a:br>
              <a:rPr lang="nl-BE" dirty="0"/>
            </a:br>
            <a:endParaRPr lang="nl-BE" dirty="0"/>
          </a:p>
        </p:txBody>
      </p:sp>
      <p:sp>
        <p:nvSpPr>
          <p:cNvPr id="4" name="Tijdelijke aanduiding voor dianummer 3">
            <a:extLst>
              <a:ext uri="{FF2B5EF4-FFF2-40B4-BE49-F238E27FC236}">
                <a16:creationId xmlns:a16="http://schemas.microsoft.com/office/drawing/2014/main" id="{169132D4-5585-3DBB-4304-0FC152BB62B0}"/>
              </a:ext>
            </a:extLst>
          </p:cNvPr>
          <p:cNvSpPr>
            <a:spLocks noGrp="1"/>
          </p:cNvSpPr>
          <p:nvPr>
            <p:ph type="sldNum" sz="quarter" idx="7"/>
          </p:nvPr>
        </p:nvSpPr>
        <p:spPr/>
        <p:txBody>
          <a:bodyPr/>
          <a:lstStyle/>
          <a:p>
            <a:pPr marL="38100">
              <a:lnSpc>
                <a:spcPct val="100000"/>
              </a:lnSpc>
            </a:pPr>
            <a:fld id="{81D60167-4931-47E6-BA6A-407CBD079E47}" type="slidenum">
              <a:rPr lang="nl-BE" spc="-5" smtClean="0"/>
              <a:t>23</a:t>
            </a:fld>
            <a:endParaRPr lang="nl-BE" spc="-5" dirty="0"/>
          </a:p>
        </p:txBody>
      </p:sp>
      <p:sp>
        <p:nvSpPr>
          <p:cNvPr id="6" name="Tekstvak 5">
            <a:extLst>
              <a:ext uri="{FF2B5EF4-FFF2-40B4-BE49-F238E27FC236}">
                <a16:creationId xmlns:a16="http://schemas.microsoft.com/office/drawing/2014/main" id="{1AC0608C-D6FF-F195-66BA-1D64CB253D8E}"/>
              </a:ext>
            </a:extLst>
          </p:cNvPr>
          <p:cNvSpPr txBox="1"/>
          <p:nvPr/>
        </p:nvSpPr>
        <p:spPr>
          <a:xfrm>
            <a:off x="3046912" y="3244334"/>
            <a:ext cx="6093822" cy="369332"/>
          </a:xfrm>
          <a:prstGeom prst="rect">
            <a:avLst/>
          </a:prstGeom>
          <a:noFill/>
        </p:spPr>
        <p:txBody>
          <a:bodyPr wrap="square">
            <a:spAutoFit/>
          </a:bodyPr>
          <a:lstStyle/>
          <a:p>
            <a:r>
              <a:rPr lang="nl-BE" b="1" u="none" dirty="0"/>
              <a:t>Minderjarige &lt;12 jaar</a:t>
            </a:r>
          </a:p>
        </p:txBody>
      </p:sp>
      <p:graphicFrame>
        <p:nvGraphicFramePr>
          <p:cNvPr id="7" name="Tabel 5">
            <a:extLst>
              <a:ext uri="{FF2B5EF4-FFF2-40B4-BE49-F238E27FC236}">
                <a16:creationId xmlns:a16="http://schemas.microsoft.com/office/drawing/2014/main" id="{B5A7DA97-1FB9-DDA8-78EE-AC2E35273CBC}"/>
              </a:ext>
            </a:extLst>
          </p:cNvPr>
          <p:cNvGraphicFramePr>
            <a:graphicFrameLocks noGrp="1"/>
          </p:cNvGraphicFramePr>
          <p:nvPr>
            <p:extLst>
              <p:ext uri="{D42A27DB-BD31-4B8C-83A1-F6EECF244321}">
                <p14:modId xmlns:p14="http://schemas.microsoft.com/office/powerpoint/2010/main" val="2704125218"/>
              </p:ext>
            </p:extLst>
          </p:nvPr>
        </p:nvGraphicFramePr>
        <p:xfrm>
          <a:off x="724009" y="1876306"/>
          <a:ext cx="10739628" cy="3474720"/>
        </p:xfrm>
        <a:graphic>
          <a:graphicData uri="http://schemas.openxmlformats.org/drawingml/2006/table">
            <a:tbl>
              <a:tblPr firstRow="1" bandRow="1">
                <a:tableStyleId>{5C22544A-7EE6-4342-B048-85BDC9FD1C3A}</a:tableStyleId>
              </a:tblPr>
              <a:tblGrid>
                <a:gridCol w="3579876">
                  <a:extLst>
                    <a:ext uri="{9D8B030D-6E8A-4147-A177-3AD203B41FA5}">
                      <a16:colId xmlns:a16="http://schemas.microsoft.com/office/drawing/2014/main" val="943138977"/>
                    </a:ext>
                  </a:extLst>
                </a:gridCol>
                <a:gridCol w="3654552">
                  <a:extLst>
                    <a:ext uri="{9D8B030D-6E8A-4147-A177-3AD203B41FA5}">
                      <a16:colId xmlns:a16="http://schemas.microsoft.com/office/drawing/2014/main" val="1836683894"/>
                    </a:ext>
                  </a:extLst>
                </a:gridCol>
                <a:gridCol w="3505200">
                  <a:extLst>
                    <a:ext uri="{9D8B030D-6E8A-4147-A177-3AD203B41FA5}">
                      <a16:colId xmlns:a16="http://schemas.microsoft.com/office/drawing/2014/main" val="1764406250"/>
                    </a:ext>
                  </a:extLst>
                </a:gridCol>
              </a:tblGrid>
              <a:tr h="378448">
                <a:tc>
                  <a:txBody>
                    <a:bodyPr/>
                    <a:lstStyle/>
                    <a:p>
                      <a:r>
                        <a:rPr lang="nl-BE" sz="2400" dirty="0">
                          <a:latin typeface="Arial" panose="020B0604020202020204" pitchFamily="34" charset="0"/>
                          <a:cs typeface="Arial" panose="020B0604020202020204" pitchFamily="34" charset="0"/>
                        </a:rPr>
                        <a:t>Systeem</a:t>
                      </a:r>
                      <a:endParaRPr lang="nl-BE" sz="2800" dirty="0">
                        <a:latin typeface="Arial" panose="020B0604020202020204" pitchFamily="34" charset="0"/>
                        <a:cs typeface="Arial" panose="020B0604020202020204" pitchFamily="34" charset="0"/>
                      </a:endParaRPr>
                    </a:p>
                  </a:txBody>
                  <a:tcPr/>
                </a:tc>
                <a:tc>
                  <a:txBody>
                    <a:bodyPr/>
                    <a:lstStyle/>
                    <a:p>
                      <a:r>
                        <a:rPr lang="nl-BE" sz="2400" dirty="0">
                          <a:latin typeface="Arial" panose="020B0604020202020204" pitchFamily="34" charset="0"/>
                          <a:cs typeface="Arial" panose="020B0604020202020204" pitchFamily="34" charset="0"/>
                        </a:rPr>
                        <a:t>België</a:t>
                      </a:r>
                    </a:p>
                  </a:txBody>
                  <a:tcPr/>
                </a:tc>
                <a:tc>
                  <a:txBody>
                    <a:bodyPr/>
                    <a:lstStyle/>
                    <a:p>
                      <a:r>
                        <a:rPr lang="nl-BE" sz="2400" dirty="0">
                          <a:latin typeface="Arial" panose="020B0604020202020204" pitchFamily="34" charset="0"/>
                          <a:cs typeface="Arial" panose="020B0604020202020204" pitchFamily="34" charset="0"/>
                        </a:rPr>
                        <a:t>Nederland</a:t>
                      </a:r>
                    </a:p>
                  </a:txBody>
                  <a:tcPr/>
                </a:tc>
                <a:extLst>
                  <a:ext uri="{0D108BD9-81ED-4DB2-BD59-A6C34878D82A}">
                    <a16:rowId xmlns:a16="http://schemas.microsoft.com/office/drawing/2014/main" val="2788967747"/>
                  </a:ext>
                </a:extLst>
              </a:tr>
              <a:tr h="1275386">
                <a:tc>
                  <a:txBody>
                    <a:bodyPr/>
                    <a:lstStyle/>
                    <a:p>
                      <a:r>
                        <a:rPr lang="nl-BE" sz="2000" kern="0" dirty="0">
                          <a:solidFill>
                            <a:srgbClr val="2E4D5D"/>
                          </a:solidFill>
                          <a:latin typeface="Arial"/>
                          <a:cs typeface="Arial"/>
                        </a:rPr>
                        <a:t>Ouders </a:t>
                      </a:r>
                      <a:r>
                        <a:rPr lang="nl-BE" sz="2000" b="1" kern="0" dirty="0">
                          <a:solidFill>
                            <a:srgbClr val="2E4D5D"/>
                          </a:solidFill>
                          <a:latin typeface="Arial"/>
                          <a:cs typeface="Arial"/>
                        </a:rPr>
                        <a:t>OF</a:t>
                      </a:r>
                      <a:r>
                        <a:rPr lang="nl-BE" sz="2000" kern="0" dirty="0">
                          <a:solidFill>
                            <a:srgbClr val="2E4D5D"/>
                          </a:solidFill>
                          <a:latin typeface="Arial"/>
                          <a:cs typeface="Arial"/>
                        </a:rPr>
                        <a:t> minderjarige oefenen rechten uit</a:t>
                      </a:r>
                    </a:p>
                    <a:p>
                      <a:pPr marL="742950" lvl="1" indent="-285750">
                        <a:buFont typeface="Arial" panose="020B0604020202020204" pitchFamily="34" charset="0"/>
                        <a:buChar char="•"/>
                      </a:pPr>
                      <a:r>
                        <a:rPr lang="nl-BE" sz="2000" kern="0" dirty="0">
                          <a:solidFill>
                            <a:srgbClr val="2E4D5D"/>
                          </a:solidFill>
                          <a:latin typeface="Arial"/>
                          <a:cs typeface="Arial"/>
                        </a:rPr>
                        <a:t>Leeftijdsgrens</a:t>
                      </a:r>
                    </a:p>
                    <a:p>
                      <a:pPr marL="742950" lvl="1" indent="-285750">
                        <a:buFont typeface="Arial" panose="020B0604020202020204" pitchFamily="34" charset="0"/>
                        <a:buChar char="•"/>
                      </a:pPr>
                      <a:r>
                        <a:rPr lang="nl-BE" sz="2000" kern="0" dirty="0">
                          <a:solidFill>
                            <a:srgbClr val="2E4D5D"/>
                          </a:solidFill>
                          <a:latin typeface="Arial"/>
                          <a:cs typeface="Arial"/>
                        </a:rPr>
                        <a:t>Maturiteitstoets </a:t>
                      </a:r>
                    </a:p>
                  </a:txBody>
                  <a:tcPr/>
                </a:tc>
                <a:tc>
                  <a:txBody>
                    <a:bodyPr/>
                    <a:lstStyle/>
                    <a:p>
                      <a:endParaRPr kumimoji="0" lang="nl-BE" sz="2000" b="0" i="0" u="none" strike="noStrike" kern="0" cap="none" spc="0" normalizeH="0" baseline="0" dirty="0">
                        <a:ln>
                          <a:noFill/>
                        </a:ln>
                        <a:solidFill>
                          <a:srgbClr val="2E4D5D"/>
                        </a:solidFill>
                        <a:effectLst/>
                        <a:uLnTx/>
                        <a:uFillTx/>
                        <a:latin typeface="Arial"/>
                        <a:ea typeface="+mn-ea"/>
                        <a:cs typeface="Arial"/>
                      </a:endParaRPr>
                    </a:p>
                    <a:p>
                      <a:endParaRPr kumimoji="0" lang="nl-BE" sz="2000" b="0" i="0" u="none" strike="noStrike" kern="0" cap="none" spc="0" normalizeH="0" baseline="0" dirty="0">
                        <a:ln>
                          <a:noFill/>
                        </a:ln>
                        <a:solidFill>
                          <a:srgbClr val="2E4D5D"/>
                        </a:solidFill>
                        <a:effectLst/>
                        <a:uLnTx/>
                        <a:uFillTx/>
                        <a:latin typeface="Arial"/>
                        <a:ea typeface="+mn-ea"/>
                        <a:cs typeface="Arial"/>
                      </a:endParaRPr>
                    </a:p>
                    <a:p>
                      <a:endParaRPr kumimoji="0" lang="nl-BE" sz="2000" b="0" i="0" u="none" strike="noStrike" kern="0" cap="none" spc="0" normalizeH="0" baseline="0" dirty="0">
                        <a:ln>
                          <a:noFill/>
                        </a:ln>
                        <a:solidFill>
                          <a:srgbClr val="2E4D5D"/>
                        </a:solidFill>
                        <a:effectLst/>
                        <a:uLnTx/>
                        <a:uFillTx/>
                        <a:latin typeface="Arial"/>
                        <a:ea typeface="+mn-ea"/>
                        <a:cs typeface="Arial"/>
                      </a:endParaRPr>
                    </a:p>
                    <a:p>
                      <a:r>
                        <a:rPr kumimoji="0" lang="nl-BE" sz="2000" b="0" i="0" u="none" strike="noStrike" kern="0" cap="none" spc="0" normalizeH="0" baseline="0" dirty="0">
                          <a:ln>
                            <a:noFill/>
                          </a:ln>
                          <a:solidFill>
                            <a:srgbClr val="2E4D5D"/>
                          </a:solidFill>
                          <a:effectLst/>
                          <a:uLnTx/>
                          <a:uFillTx/>
                          <a:latin typeface="Arial"/>
                          <a:ea typeface="+mn-ea"/>
                          <a:cs typeface="Arial"/>
                        </a:rPr>
                        <a:t>Patiëntenrechten</a:t>
                      </a:r>
                      <a:endParaRPr kumimoji="0" lang="nl-BE" sz="2000" b="1" i="0" u="none" strike="noStrike" kern="0" cap="none" spc="0" normalizeH="0" baseline="0" dirty="0">
                        <a:ln>
                          <a:noFill/>
                        </a:ln>
                        <a:solidFill>
                          <a:srgbClr val="2E4D5D"/>
                        </a:solidFill>
                        <a:effectLst/>
                        <a:uLnTx/>
                        <a:uFillTx/>
                        <a:latin typeface="Arial"/>
                        <a:ea typeface="+mn-ea"/>
                        <a:cs typeface="Arial"/>
                      </a:endParaRPr>
                    </a:p>
                  </a:txBody>
                  <a:tcPr/>
                </a:tc>
                <a:tc>
                  <a:txBody>
                    <a:bodyPr/>
                    <a:lstStyle/>
                    <a:p>
                      <a:endParaRPr kumimoji="0" lang="nl-BE" sz="2000" b="1" i="0" u="none" strike="noStrike" kern="0" cap="none" spc="0" normalizeH="0" baseline="0" dirty="0">
                        <a:ln>
                          <a:noFill/>
                        </a:ln>
                        <a:solidFill>
                          <a:srgbClr val="2E4D5D"/>
                        </a:solidFill>
                        <a:effectLst/>
                        <a:uLnTx/>
                        <a:uFillTx/>
                        <a:latin typeface="Arial"/>
                        <a:ea typeface="+mn-ea"/>
                        <a:cs typeface="Arial"/>
                      </a:endParaRPr>
                    </a:p>
                    <a:p>
                      <a:endParaRPr kumimoji="0" lang="nl-BE" sz="2000" b="1" i="0" u="none" strike="noStrike" kern="0" cap="none" spc="0" normalizeH="0" baseline="0" dirty="0">
                        <a:ln>
                          <a:noFill/>
                        </a:ln>
                        <a:solidFill>
                          <a:srgbClr val="2E4D5D"/>
                        </a:solidFill>
                        <a:effectLst/>
                        <a:uLnTx/>
                        <a:uFillTx/>
                        <a:latin typeface="Arial"/>
                        <a:ea typeface="+mn-ea"/>
                        <a:cs typeface="Arial"/>
                      </a:endParaRPr>
                    </a:p>
                    <a:p>
                      <a:r>
                        <a:rPr kumimoji="0" lang="nl-BE" sz="2000" b="0" i="0" u="none" strike="noStrike" kern="0" cap="none" spc="0" normalizeH="0" baseline="0" dirty="0">
                          <a:ln>
                            <a:noFill/>
                          </a:ln>
                          <a:solidFill>
                            <a:srgbClr val="2E4D5D"/>
                          </a:solidFill>
                          <a:effectLst/>
                          <a:uLnTx/>
                          <a:uFillTx/>
                          <a:latin typeface="Arial"/>
                          <a:ea typeface="+mn-ea"/>
                          <a:cs typeface="Arial"/>
                        </a:rPr>
                        <a:t>WGBO</a:t>
                      </a:r>
                    </a:p>
                  </a:txBody>
                  <a:tcPr/>
                </a:tc>
                <a:extLst>
                  <a:ext uri="{0D108BD9-81ED-4DB2-BD59-A6C34878D82A}">
                    <a16:rowId xmlns:a16="http://schemas.microsoft.com/office/drawing/2014/main" val="3356550366"/>
                  </a:ext>
                </a:extLst>
              </a:tr>
              <a:tr h="553469">
                <a:tc>
                  <a:txBody>
                    <a:bodyPr/>
                    <a:lstStyle/>
                    <a:p>
                      <a:r>
                        <a:rPr lang="nl-BE" sz="2000" kern="0" dirty="0">
                          <a:solidFill>
                            <a:srgbClr val="2E4D5D"/>
                          </a:solidFill>
                          <a:latin typeface="Arial"/>
                          <a:cs typeface="Arial"/>
                        </a:rPr>
                        <a:t>Ouders </a:t>
                      </a:r>
                      <a:r>
                        <a:rPr lang="nl-BE" sz="2000" b="1" kern="0" dirty="0">
                          <a:solidFill>
                            <a:srgbClr val="2E4D5D"/>
                          </a:solidFill>
                          <a:latin typeface="Arial"/>
                          <a:cs typeface="Arial"/>
                        </a:rPr>
                        <a:t>EN</a:t>
                      </a:r>
                      <a:r>
                        <a:rPr lang="nl-BE" sz="2000" kern="0" dirty="0">
                          <a:solidFill>
                            <a:srgbClr val="2E4D5D"/>
                          </a:solidFill>
                          <a:latin typeface="Arial"/>
                          <a:cs typeface="Arial"/>
                        </a:rPr>
                        <a:t> minderjarige oefenen rechten uit</a:t>
                      </a:r>
                      <a:endParaRPr lang="nl-BE" sz="2000" dirty="0"/>
                    </a:p>
                  </a:txBody>
                  <a:tcPr/>
                </a:tc>
                <a:tc>
                  <a:txBody>
                    <a:bodyPr/>
                    <a:lstStyle/>
                    <a:p>
                      <a:r>
                        <a:rPr kumimoji="0" lang="nl-BE" sz="2000" b="0" i="0" u="none" strike="noStrike" kern="0" cap="none" spc="0" normalizeH="0" baseline="0" dirty="0">
                          <a:ln>
                            <a:noFill/>
                          </a:ln>
                          <a:solidFill>
                            <a:srgbClr val="2E4D5D"/>
                          </a:solidFill>
                          <a:effectLst/>
                          <a:uLnTx/>
                          <a:uFillTx/>
                          <a:latin typeface="Arial"/>
                          <a:ea typeface="+mn-ea"/>
                          <a:cs typeface="Arial"/>
                        </a:rPr>
                        <a:t>Euthanasiewet</a:t>
                      </a:r>
                    </a:p>
                  </a:txBody>
                  <a:tcPr/>
                </a:tc>
                <a:tc>
                  <a:txBody>
                    <a:bodyPr/>
                    <a:lstStyle/>
                    <a:p>
                      <a:r>
                        <a:rPr kumimoji="0" lang="nl-BE" sz="2000" b="0" i="0" u="none" strike="noStrike" kern="0" cap="none" spc="0" normalizeH="0" baseline="0" dirty="0">
                          <a:ln>
                            <a:noFill/>
                          </a:ln>
                          <a:solidFill>
                            <a:srgbClr val="2E4D5D"/>
                          </a:solidFill>
                          <a:effectLst/>
                          <a:uLnTx/>
                          <a:uFillTx/>
                          <a:latin typeface="Arial"/>
                          <a:ea typeface="+mn-ea"/>
                          <a:cs typeface="Arial"/>
                        </a:rPr>
                        <a:t>WGBO (12-15) </a:t>
                      </a:r>
                    </a:p>
                    <a:p>
                      <a:pPr marL="0" marR="0" lvl="0" indent="0" defTabSz="914400" eaLnBrk="1" fontAlgn="auto" latinLnBrk="0" hangingPunct="1">
                        <a:lnSpc>
                          <a:spcPct val="100000"/>
                        </a:lnSpc>
                        <a:spcBef>
                          <a:spcPts val="0"/>
                        </a:spcBef>
                        <a:spcAft>
                          <a:spcPts val="0"/>
                        </a:spcAft>
                        <a:buClrTx/>
                        <a:buSzTx/>
                        <a:buFontTx/>
                        <a:buNone/>
                        <a:tabLst/>
                        <a:defRPr/>
                      </a:pPr>
                      <a:r>
                        <a:rPr kumimoji="0" lang="nl-BE" sz="2000" b="0" i="0" u="none" strike="noStrike" kern="0" cap="none" spc="0" normalizeH="0" baseline="0" dirty="0">
                          <a:ln>
                            <a:noFill/>
                          </a:ln>
                          <a:solidFill>
                            <a:srgbClr val="2E4D5D"/>
                          </a:solidFill>
                          <a:effectLst/>
                          <a:uLnTx/>
                          <a:uFillTx/>
                          <a:latin typeface="Arial"/>
                          <a:ea typeface="+mn-ea"/>
                          <a:cs typeface="Arial"/>
                        </a:rPr>
                        <a:t>Euthanasie (12-15)</a:t>
                      </a:r>
                    </a:p>
                    <a:p>
                      <a:r>
                        <a:rPr kumimoji="0" lang="nl-BE" sz="2000" b="0" i="0" u="none" strike="noStrike" kern="0" cap="none" spc="0" normalizeH="0" baseline="0" dirty="0">
                          <a:ln>
                            <a:noFill/>
                          </a:ln>
                          <a:solidFill>
                            <a:srgbClr val="2E4D5D"/>
                          </a:solidFill>
                          <a:effectLst/>
                          <a:uLnTx/>
                          <a:uFillTx/>
                          <a:latin typeface="Arial"/>
                          <a:ea typeface="+mn-ea"/>
                          <a:cs typeface="Arial"/>
                        </a:rPr>
                        <a:t>Orgaandonatie</a:t>
                      </a:r>
                    </a:p>
                  </a:txBody>
                  <a:tcPr/>
                </a:tc>
                <a:extLst>
                  <a:ext uri="{0D108BD9-81ED-4DB2-BD59-A6C34878D82A}">
                    <a16:rowId xmlns:a16="http://schemas.microsoft.com/office/drawing/2014/main" val="1954017115"/>
                  </a:ext>
                </a:extLst>
              </a:tr>
              <a:tr h="553469">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nl-BE" sz="2000" b="0" i="0" u="none" strike="noStrike" kern="0" cap="none" spc="0" normalizeH="0" baseline="0" noProof="0" dirty="0">
                          <a:ln>
                            <a:noFill/>
                          </a:ln>
                          <a:solidFill>
                            <a:srgbClr val="2E4D5D"/>
                          </a:solidFill>
                          <a:effectLst/>
                          <a:uLnTx/>
                          <a:uFillTx/>
                          <a:latin typeface="Arial"/>
                          <a:ea typeface="+mn-ea"/>
                          <a:cs typeface="Arial"/>
                        </a:rPr>
                        <a:t>Minderjarige oefent rechten uit zelf en alleen</a:t>
                      </a:r>
                    </a:p>
                  </a:txBody>
                  <a:tcPr/>
                </a:tc>
                <a:tc>
                  <a:txBody>
                    <a:bodyPr/>
                    <a:lstStyle/>
                    <a:p>
                      <a:r>
                        <a:rPr kumimoji="0" lang="nl-BE" sz="2000" b="0" i="0" u="none" strike="noStrike" kern="0" cap="none" spc="0" normalizeH="0" baseline="0" dirty="0">
                          <a:ln>
                            <a:noFill/>
                          </a:ln>
                          <a:solidFill>
                            <a:srgbClr val="2E4D5D"/>
                          </a:solidFill>
                          <a:effectLst/>
                          <a:uLnTx/>
                          <a:uFillTx/>
                          <a:latin typeface="Arial"/>
                          <a:ea typeface="+mn-ea"/>
                          <a:cs typeface="Arial"/>
                        </a:rPr>
                        <a:t>Orgaantransplantatiewet</a:t>
                      </a:r>
                    </a:p>
                  </a:txBody>
                  <a:tcPr/>
                </a:tc>
                <a:tc>
                  <a:txBody>
                    <a:bodyPr/>
                    <a:lstStyle/>
                    <a:p>
                      <a:r>
                        <a:rPr kumimoji="0" lang="nl-BE" sz="2000" b="0" i="0" u="none" strike="noStrike" kern="0" cap="none" spc="0" normalizeH="0" baseline="0" dirty="0">
                          <a:ln>
                            <a:noFill/>
                          </a:ln>
                          <a:solidFill>
                            <a:srgbClr val="2E4D5D"/>
                          </a:solidFill>
                          <a:effectLst/>
                          <a:uLnTx/>
                          <a:uFillTx/>
                          <a:latin typeface="Arial"/>
                          <a:ea typeface="+mn-ea"/>
                          <a:cs typeface="Arial"/>
                        </a:rPr>
                        <a:t>Euthanasie (16)</a:t>
                      </a:r>
                    </a:p>
                  </a:txBody>
                  <a:tcPr/>
                </a:tc>
                <a:extLst>
                  <a:ext uri="{0D108BD9-81ED-4DB2-BD59-A6C34878D82A}">
                    <a16:rowId xmlns:a16="http://schemas.microsoft.com/office/drawing/2014/main" val="3192915916"/>
                  </a:ext>
                </a:extLst>
              </a:tr>
            </a:tbl>
          </a:graphicData>
        </a:graphic>
      </p:graphicFrame>
      <p:cxnSp>
        <p:nvCxnSpPr>
          <p:cNvPr id="8" name="Rechte verbindingslijn met pijl 7">
            <a:extLst>
              <a:ext uri="{FF2B5EF4-FFF2-40B4-BE49-F238E27FC236}">
                <a16:creationId xmlns:a16="http://schemas.microsoft.com/office/drawing/2014/main" id="{6B7D7224-59C9-0CA3-C26E-6FE521CF1645}"/>
              </a:ext>
            </a:extLst>
          </p:cNvPr>
          <p:cNvCxnSpPr>
            <a:cxnSpLocks/>
          </p:cNvCxnSpPr>
          <p:nvPr/>
        </p:nvCxnSpPr>
        <p:spPr>
          <a:xfrm>
            <a:off x="3276600" y="3124200"/>
            <a:ext cx="441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Rechte verbindingslijn met pijl 10">
            <a:extLst>
              <a:ext uri="{FF2B5EF4-FFF2-40B4-BE49-F238E27FC236}">
                <a16:creationId xmlns:a16="http://schemas.microsoft.com/office/drawing/2014/main" id="{3DB87217-1425-D0B9-8A49-2D6A49429FFB}"/>
              </a:ext>
            </a:extLst>
          </p:cNvPr>
          <p:cNvCxnSpPr>
            <a:cxnSpLocks/>
          </p:cNvCxnSpPr>
          <p:nvPr/>
        </p:nvCxnSpPr>
        <p:spPr>
          <a:xfrm>
            <a:off x="3352800" y="3429000"/>
            <a:ext cx="838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20209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95701" y="4208500"/>
            <a:ext cx="6802755" cy="1191480"/>
          </a:xfrm>
          <a:prstGeom prst="rect">
            <a:avLst/>
          </a:prstGeom>
        </p:spPr>
        <p:txBody>
          <a:bodyPr vert="horz" wrap="square" lIns="0" tIns="12065" rIns="0" bIns="0" rtlCol="0">
            <a:spAutoFit/>
          </a:bodyPr>
          <a:lstStyle/>
          <a:p>
            <a:pPr marL="586740" marR="5080" indent="-574675">
              <a:lnSpc>
                <a:spcPct val="126299"/>
              </a:lnSpc>
              <a:spcBef>
                <a:spcPts val="95"/>
              </a:spcBef>
            </a:pPr>
            <a:r>
              <a:rPr sz="3200" spc="-20" dirty="0">
                <a:solidFill>
                  <a:srgbClr val="2E4D5D"/>
                </a:solidFill>
                <a:latin typeface="Arial"/>
                <a:cs typeface="Arial"/>
              </a:rPr>
              <a:t>Vragen, </a:t>
            </a:r>
            <a:r>
              <a:rPr sz="3200" spc="-5" dirty="0">
                <a:solidFill>
                  <a:srgbClr val="2E4D5D"/>
                </a:solidFill>
                <a:latin typeface="Arial"/>
                <a:cs typeface="Arial"/>
              </a:rPr>
              <a:t>opmerkingen </a:t>
            </a:r>
            <a:r>
              <a:rPr sz="3200" dirty="0">
                <a:solidFill>
                  <a:srgbClr val="2E4D5D"/>
                </a:solidFill>
                <a:latin typeface="Arial"/>
                <a:cs typeface="Arial"/>
              </a:rPr>
              <a:t>of </a:t>
            </a:r>
            <a:r>
              <a:rPr sz="3200" spc="-5" dirty="0">
                <a:solidFill>
                  <a:srgbClr val="2E4D5D"/>
                </a:solidFill>
                <a:latin typeface="Arial"/>
                <a:cs typeface="Arial"/>
              </a:rPr>
              <a:t>rechtspraak?  </a:t>
            </a:r>
            <a:r>
              <a:rPr lang="nl-BE" sz="3200" u="sng" spc="-5" dirty="0">
                <a:solidFill>
                  <a:srgbClr val="2E4D5D"/>
                </a:solidFill>
                <a:latin typeface="Arial"/>
                <a:cs typeface="Arial"/>
              </a:rPr>
              <a:t>marie.goemaere@kuleuven.be</a:t>
            </a:r>
            <a:endParaRPr sz="3200" u="sng" dirty="0">
              <a:latin typeface="Arial"/>
              <a:cs typeface="Arial"/>
            </a:endParaRPr>
          </a:p>
        </p:txBody>
      </p:sp>
      <p:sp>
        <p:nvSpPr>
          <p:cNvPr id="3" name="Tijdelijke aanduiding voor dianummer 2">
            <a:extLst>
              <a:ext uri="{FF2B5EF4-FFF2-40B4-BE49-F238E27FC236}">
                <a16:creationId xmlns:a16="http://schemas.microsoft.com/office/drawing/2014/main" id="{7A122BEE-529E-2394-4F53-F9DEA3EC02A2}"/>
              </a:ext>
            </a:extLst>
          </p:cNvPr>
          <p:cNvSpPr>
            <a:spLocks noGrp="1"/>
          </p:cNvSpPr>
          <p:nvPr>
            <p:ph type="sldNum" sz="quarter" idx="7"/>
          </p:nvPr>
        </p:nvSpPr>
        <p:spPr/>
        <p:txBody>
          <a:bodyPr/>
          <a:lstStyle/>
          <a:p>
            <a:pPr marL="38100">
              <a:lnSpc>
                <a:spcPct val="100000"/>
              </a:lnSpc>
            </a:pPr>
            <a:fld id="{81D60167-4931-47E6-BA6A-407CBD079E47}" type="slidenum">
              <a:rPr lang="nl-BE" spc="-5" smtClean="0"/>
              <a:t>24</a:t>
            </a:fld>
            <a:endParaRPr lang="nl-BE" spc="-5" dirty="0"/>
          </a:p>
        </p:txBody>
      </p:sp>
      <p:pic>
        <p:nvPicPr>
          <p:cNvPr id="1026" name="Picture 2" descr="Doorlopende één lijntekening handen omhoog om veelgestelde vragen te stellen  concept enkele lijn tekenen ontwerp vector grafische illustratie | Premium  Vector">
            <a:extLst>
              <a:ext uri="{FF2B5EF4-FFF2-40B4-BE49-F238E27FC236}">
                <a16:creationId xmlns:a16="http://schemas.microsoft.com/office/drawing/2014/main" id="{F1621A88-43CF-563D-DB5C-8862ACBAF9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600891"/>
            <a:ext cx="4953000" cy="3302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54506" y="1524000"/>
            <a:ext cx="10885805" cy="4156266"/>
          </a:xfrm>
          <a:prstGeom prst="rect">
            <a:avLst/>
          </a:prstGeom>
        </p:spPr>
        <p:txBody>
          <a:bodyPr vert="horz" wrap="square" lIns="0" tIns="163830" rIns="0" bIns="0" rtlCol="0">
            <a:spAutoFit/>
          </a:bodyPr>
          <a:lstStyle/>
          <a:p>
            <a:pPr marL="12700">
              <a:lnSpc>
                <a:spcPct val="100000"/>
              </a:lnSpc>
              <a:spcBef>
                <a:spcPts val="1290"/>
              </a:spcBef>
            </a:pPr>
            <a:r>
              <a:rPr lang="nl-BE" sz="2400" b="1" dirty="0">
                <a:solidFill>
                  <a:schemeClr val="tx2">
                    <a:lumMod val="75000"/>
                  </a:schemeClr>
                </a:solidFill>
                <a:latin typeface="Arial" panose="020B0604020202020204" pitchFamily="34" charset="0"/>
                <a:cs typeface="Arial" panose="020B0604020202020204" pitchFamily="34" charset="0"/>
              </a:rPr>
              <a:t>Adolescenten</a:t>
            </a:r>
          </a:p>
          <a:p>
            <a:pPr marL="355600" indent="-342900">
              <a:lnSpc>
                <a:spcPct val="100000"/>
              </a:lnSpc>
              <a:spcBef>
                <a:spcPts val="1290"/>
              </a:spcBef>
              <a:buFont typeface="Arial" panose="020B0604020202020204" pitchFamily="34" charset="0"/>
              <a:buChar char="•"/>
            </a:pPr>
            <a:r>
              <a:rPr lang="nl-BE" sz="2400" dirty="0">
                <a:solidFill>
                  <a:schemeClr val="tx2">
                    <a:lumMod val="75000"/>
                  </a:schemeClr>
                </a:solidFill>
                <a:latin typeface="Arial" panose="020B0604020202020204" pitchFamily="34" charset="0"/>
                <a:cs typeface="Arial" panose="020B0604020202020204" pitchFamily="34" charset="0"/>
              </a:rPr>
              <a:t>Groeiende capaciteiten, maar ook kwetsbaarheid</a:t>
            </a:r>
          </a:p>
          <a:p>
            <a:pPr marL="355600" indent="-342900">
              <a:lnSpc>
                <a:spcPct val="100000"/>
              </a:lnSpc>
              <a:spcBef>
                <a:spcPts val="1290"/>
              </a:spcBef>
              <a:buFont typeface="Arial" panose="020B0604020202020204" pitchFamily="34" charset="0"/>
              <a:buChar char="•"/>
            </a:pPr>
            <a:r>
              <a:rPr lang="nl-BE" sz="2400" dirty="0">
                <a:solidFill>
                  <a:schemeClr val="tx2">
                    <a:lumMod val="75000"/>
                  </a:schemeClr>
                </a:solidFill>
                <a:latin typeface="Arial" panose="020B0604020202020204" pitchFamily="34" charset="0"/>
                <a:cs typeface="Arial" panose="020B0604020202020204" pitchFamily="34" charset="0"/>
              </a:rPr>
              <a:t>Dragers van eigen rechten</a:t>
            </a:r>
          </a:p>
          <a:p>
            <a:pPr marL="355600" indent="-342900">
              <a:spcBef>
                <a:spcPts val="1290"/>
              </a:spcBef>
              <a:buFont typeface="Arial" panose="020B0604020202020204" pitchFamily="34" charset="0"/>
              <a:buChar char="•"/>
            </a:pPr>
            <a:r>
              <a:rPr lang="nl-BE" sz="2400" dirty="0">
                <a:solidFill>
                  <a:schemeClr val="tx2">
                    <a:lumMod val="75000"/>
                  </a:schemeClr>
                </a:solidFill>
                <a:latin typeface="Arial" panose="020B0604020202020204" pitchFamily="34" charset="0"/>
                <a:cs typeface="Arial" panose="020B0604020202020204" pitchFamily="34" charset="0"/>
              </a:rPr>
              <a:t>Artikel 5 IVRK:</a:t>
            </a:r>
          </a:p>
          <a:p>
            <a:pPr marL="12700">
              <a:lnSpc>
                <a:spcPct val="100000"/>
              </a:lnSpc>
              <a:spcBef>
                <a:spcPts val="1290"/>
              </a:spcBef>
            </a:pPr>
            <a:r>
              <a:rPr lang="nl-BE" sz="2000" i="1" dirty="0">
                <a:solidFill>
                  <a:schemeClr val="tx2">
                    <a:lumMod val="75000"/>
                  </a:schemeClr>
                </a:solidFill>
                <a:latin typeface="Arial" panose="020B0604020202020204" pitchFamily="34" charset="0"/>
                <a:cs typeface="Arial" panose="020B0604020202020204" pitchFamily="34" charset="0"/>
              </a:rPr>
              <a:t>“De Staten die partij zijn, eerbiedigen de verantwoordelijkheden, </a:t>
            </a:r>
            <a:r>
              <a:rPr lang="nl-BE" sz="2000" b="1" i="1" dirty="0">
                <a:solidFill>
                  <a:schemeClr val="tx2">
                    <a:lumMod val="75000"/>
                  </a:schemeClr>
                </a:solidFill>
                <a:latin typeface="Arial" panose="020B0604020202020204" pitchFamily="34" charset="0"/>
                <a:cs typeface="Arial" panose="020B0604020202020204" pitchFamily="34" charset="0"/>
              </a:rPr>
              <a:t>rechten en plichten van de ouders</a:t>
            </a:r>
            <a:r>
              <a:rPr lang="nl-BE" sz="2000" i="1" dirty="0">
                <a:solidFill>
                  <a:schemeClr val="tx2">
                    <a:lumMod val="75000"/>
                  </a:schemeClr>
                </a:solidFill>
                <a:latin typeface="Arial" panose="020B0604020202020204" pitchFamily="34" charset="0"/>
                <a:cs typeface="Arial" panose="020B0604020202020204" pitchFamily="34" charset="0"/>
              </a:rPr>
              <a:t> of, indien van toepassing, van de leden van de familie in ruimere zin of de gemeenschap al naar gelang het plaatselijk gebruik, van wettige voogden of anderen die wettelijk verantwoordelijk zijn voor het kind, voor het </a:t>
            </a:r>
            <a:r>
              <a:rPr lang="nl-BE" sz="2000" b="1" i="1" dirty="0">
                <a:solidFill>
                  <a:schemeClr val="tx2">
                    <a:lumMod val="75000"/>
                  </a:schemeClr>
                </a:solidFill>
                <a:latin typeface="Arial" panose="020B0604020202020204" pitchFamily="34" charset="0"/>
                <a:cs typeface="Arial" panose="020B0604020202020204" pitchFamily="34" charset="0"/>
              </a:rPr>
              <a:t>voorzien in passende leiding en begeleiding </a:t>
            </a:r>
            <a:r>
              <a:rPr lang="nl-BE" sz="2000" i="1" dirty="0">
                <a:solidFill>
                  <a:schemeClr val="tx2">
                    <a:lumMod val="75000"/>
                  </a:schemeClr>
                </a:solidFill>
                <a:latin typeface="Arial" panose="020B0604020202020204" pitchFamily="34" charset="0"/>
                <a:cs typeface="Arial" panose="020B0604020202020204" pitchFamily="34" charset="0"/>
              </a:rPr>
              <a:t>bij de </a:t>
            </a:r>
            <a:r>
              <a:rPr lang="nl-BE" sz="2000" b="1" i="1" dirty="0">
                <a:solidFill>
                  <a:schemeClr val="tx2">
                    <a:lumMod val="75000"/>
                  </a:schemeClr>
                </a:solidFill>
                <a:latin typeface="Arial" panose="020B0604020202020204" pitchFamily="34" charset="0"/>
                <a:cs typeface="Arial" panose="020B0604020202020204" pitchFamily="34" charset="0"/>
              </a:rPr>
              <a:t>uitoefening door het kind </a:t>
            </a:r>
            <a:r>
              <a:rPr lang="nl-BE" sz="2000" i="1" dirty="0">
                <a:solidFill>
                  <a:schemeClr val="tx2">
                    <a:lumMod val="75000"/>
                  </a:schemeClr>
                </a:solidFill>
                <a:latin typeface="Arial" panose="020B0604020202020204" pitchFamily="34" charset="0"/>
                <a:cs typeface="Arial" panose="020B0604020202020204" pitchFamily="34" charset="0"/>
              </a:rPr>
              <a:t>van de in dit Verdrag erkende </a:t>
            </a:r>
            <a:r>
              <a:rPr lang="nl-BE" sz="2000" b="1" i="1" dirty="0">
                <a:solidFill>
                  <a:schemeClr val="tx2">
                    <a:lumMod val="75000"/>
                  </a:schemeClr>
                </a:solidFill>
                <a:latin typeface="Arial" panose="020B0604020202020204" pitchFamily="34" charset="0"/>
                <a:cs typeface="Arial" panose="020B0604020202020204" pitchFamily="34" charset="0"/>
              </a:rPr>
              <a:t>rechten</a:t>
            </a:r>
            <a:r>
              <a:rPr lang="nl-BE" sz="2000" i="1" dirty="0">
                <a:solidFill>
                  <a:schemeClr val="tx2">
                    <a:lumMod val="75000"/>
                  </a:schemeClr>
                </a:solidFill>
                <a:latin typeface="Arial" panose="020B0604020202020204" pitchFamily="34" charset="0"/>
                <a:cs typeface="Arial" panose="020B0604020202020204" pitchFamily="34" charset="0"/>
              </a:rPr>
              <a:t>, op een </a:t>
            </a:r>
            <a:r>
              <a:rPr lang="nl-BE" sz="2000" b="1" i="1" dirty="0">
                <a:solidFill>
                  <a:schemeClr val="tx2">
                    <a:lumMod val="75000"/>
                  </a:schemeClr>
                </a:solidFill>
                <a:latin typeface="Arial" panose="020B0604020202020204" pitchFamily="34" charset="0"/>
                <a:cs typeface="Arial" panose="020B0604020202020204" pitchFamily="34" charset="0"/>
              </a:rPr>
              <a:t>wijze</a:t>
            </a:r>
            <a:r>
              <a:rPr lang="nl-BE" sz="2000" i="1" dirty="0">
                <a:solidFill>
                  <a:schemeClr val="tx2">
                    <a:lumMod val="75000"/>
                  </a:schemeClr>
                </a:solidFill>
                <a:latin typeface="Arial" panose="020B0604020202020204" pitchFamily="34" charset="0"/>
                <a:cs typeface="Arial" panose="020B0604020202020204" pitchFamily="34" charset="0"/>
              </a:rPr>
              <a:t> die </a:t>
            </a:r>
            <a:r>
              <a:rPr lang="nl-BE" sz="2000" b="1" i="1" dirty="0">
                <a:solidFill>
                  <a:schemeClr val="tx2">
                    <a:lumMod val="75000"/>
                  </a:schemeClr>
                </a:solidFill>
                <a:latin typeface="Arial" panose="020B0604020202020204" pitchFamily="34" charset="0"/>
                <a:cs typeface="Arial" panose="020B0604020202020204" pitchFamily="34" charset="0"/>
              </a:rPr>
              <a:t>verenigbaar</a:t>
            </a:r>
            <a:r>
              <a:rPr lang="nl-BE" sz="2000" i="1" dirty="0">
                <a:solidFill>
                  <a:schemeClr val="tx2">
                    <a:lumMod val="75000"/>
                  </a:schemeClr>
                </a:solidFill>
                <a:latin typeface="Arial" panose="020B0604020202020204" pitchFamily="34" charset="0"/>
                <a:cs typeface="Arial" panose="020B0604020202020204" pitchFamily="34" charset="0"/>
              </a:rPr>
              <a:t> is met de zich </a:t>
            </a:r>
            <a:r>
              <a:rPr lang="nl-BE" sz="2000" b="1" i="1" dirty="0">
                <a:solidFill>
                  <a:schemeClr val="tx2">
                    <a:lumMod val="75000"/>
                  </a:schemeClr>
                </a:solidFill>
                <a:latin typeface="Arial" panose="020B0604020202020204" pitchFamily="34" charset="0"/>
                <a:cs typeface="Arial" panose="020B0604020202020204" pitchFamily="34" charset="0"/>
              </a:rPr>
              <a:t>ontwikkelende vermogens van het kind.</a:t>
            </a:r>
            <a:r>
              <a:rPr lang="nl-BE" sz="2000" i="1" dirty="0">
                <a:solidFill>
                  <a:schemeClr val="tx2">
                    <a:lumMod val="75000"/>
                  </a:schemeClr>
                </a:solidFill>
                <a:latin typeface="Arial" panose="020B0604020202020204" pitchFamily="34" charset="0"/>
                <a:cs typeface="Arial" panose="020B0604020202020204" pitchFamily="34" charset="0"/>
              </a:rPr>
              <a:t>” </a:t>
            </a:r>
            <a:endParaRPr sz="2000" i="1" dirty="0">
              <a:solidFill>
                <a:schemeClr val="tx2">
                  <a:lumMod val="75000"/>
                </a:schemeClr>
              </a:solidFill>
              <a:latin typeface="Arial" panose="020B0604020202020204" pitchFamily="34" charset="0"/>
              <a:cs typeface="Arial" panose="020B0604020202020204" pitchFamily="34" charset="0"/>
            </a:endParaRPr>
          </a:p>
        </p:txBody>
      </p:sp>
      <p:sp>
        <p:nvSpPr>
          <p:cNvPr id="3" name="object 3"/>
          <p:cNvSpPr txBox="1">
            <a:spLocks noGrp="1"/>
          </p:cNvSpPr>
          <p:nvPr>
            <p:ph type="title"/>
          </p:nvPr>
        </p:nvSpPr>
        <p:spPr>
          <a:xfrm>
            <a:off x="563372" y="533400"/>
            <a:ext cx="10885805" cy="566181"/>
          </a:xfrm>
          <a:prstGeom prst="rect">
            <a:avLst/>
          </a:prstGeom>
        </p:spPr>
        <p:txBody>
          <a:bodyPr vert="horz" wrap="square" lIns="0" tIns="12065" rIns="0" bIns="0" rtlCol="0">
            <a:spAutoFit/>
          </a:bodyPr>
          <a:lstStyle/>
          <a:p>
            <a:pPr marL="12700">
              <a:lnSpc>
                <a:spcPct val="100000"/>
              </a:lnSpc>
              <a:spcBef>
                <a:spcPts val="95"/>
              </a:spcBef>
            </a:pPr>
            <a:r>
              <a:rPr lang="nl-BE" sz="3600" spc="-5" dirty="0"/>
              <a:t>Groeiende bekwaamheid in het Kinderrechtenverdrag</a:t>
            </a:r>
            <a:endParaRPr sz="3600" spc="-5" dirty="0"/>
          </a:p>
        </p:txBody>
      </p:sp>
      <p:sp>
        <p:nvSpPr>
          <p:cNvPr id="6" name="Tijdelijke aanduiding voor dianummer 5">
            <a:extLst>
              <a:ext uri="{FF2B5EF4-FFF2-40B4-BE49-F238E27FC236}">
                <a16:creationId xmlns:a16="http://schemas.microsoft.com/office/drawing/2014/main" id="{C431EC67-6085-96AA-9475-090D9223359D}"/>
              </a:ext>
            </a:extLst>
          </p:cNvPr>
          <p:cNvSpPr>
            <a:spLocks noGrp="1"/>
          </p:cNvSpPr>
          <p:nvPr>
            <p:ph type="sldNum" sz="quarter" idx="7"/>
          </p:nvPr>
        </p:nvSpPr>
        <p:spPr/>
        <p:txBody>
          <a:bodyPr/>
          <a:lstStyle/>
          <a:p>
            <a:pPr marL="38100">
              <a:lnSpc>
                <a:spcPct val="100000"/>
              </a:lnSpc>
            </a:pPr>
            <a:fld id="{81D60167-4931-47E6-BA6A-407CBD079E47}" type="slidenum">
              <a:rPr lang="nl-BE" spc="-5" smtClean="0"/>
              <a:t>3</a:t>
            </a:fld>
            <a:endParaRPr lang="nl-BE" spc="-5"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54812" y="1555495"/>
            <a:ext cx="10883900" cy="3000950"/>
          </a:xfrm>
          <a:prstGeom prst="rect">
            <a:avLst/>
          </a:prstGeom>
        </p:spPr>
        <p:txBody>
          <a:bodyPr vert="horz" wrap="square" lIns="0" tIns="139065" rIns="0" bIns="0" rtlCol="0">
            <a:spAutoFit/>
          </a:bodyPr>
          <a:lstStyle/>
          <a:p>
            <a:pPr marL="12700">
              <a:lnSpc>
                <a:spcPct val="150000"/>
              </a:lnSpc>
              <a:spcBef>
                <a:spcPts val="1095"/>
              </a:spcBef>
            </a:pPr>
            <a:r>
              <a:rPr lang="nl-BE" sz="2400" spc="-5" dirty="0">
                <a:solidFill>
                  <a:srgbClr val="2E4D5D"/>
                </a:solidFill>
                <a:latin typeface="Arial"/>
                <a:cs typeface="Arial"/>
              </a:rPr>
              <a:t>VN Kinderrechtencomité </a:t>
            </a:r>
            <a:r>
              <a:rPr lang="nl-BE" sz="2400" i="1" spc="-5" dirty="0">
                <a:solidFill>
                  <a:srgbClr val="2E4D5D"/>
                </a:solidFill>
                <a:latin typeface="Arial"/>
                <a:cs typeface="Arial"/>
              </a:rPr>
              <a:t>General </a:t>
            </a:r>
            <a:r>
              <a:rPr lang="nl-BE" sz="2400" i="1" spc="-5" dirty="0" err="1">
                <a:solidFill>
                  <a:srgbClr val="2E4D5D"/>
                </a:solidFill>
                <a:latin typeface="Arial"/>
                <a:cs typeface="Arial"/>
              </a:rPr>
              <a:t>Comment</a:t>
            </a:r>
            <a:r>
              <a:rPr lang="nl-BE" sz="2400" i="1" spc="-5" dirty="0">
                <a:solidFill>
                  <a:srgbClr val="2E4D5D"/>
                </a:solidFill>
                <a:latin typeface="Arial"/>
                <a:cs typeface="Arial"/>
              </a:rPr>
              <a:t> </a:t>
            </a:r>
            <a:r>
              <a:rPr lang="nl-BE" sz="2400" spc="-5" dirty="0">
                <a:solidFill>
                  <a:srgbClr val="2E4D5D"/>
                </a:solidFill>
                <a:latin typeface="Arial"/>
                <a:cs typeface="Arial"/>
              </a:rPr>
              <a:t>2016</a:t>
            </a:r>
            <a:r>
              <a:rPr lang="nl-BE" sz="2400" i="1" spc="-5" dirty="0">
                <a:solidFill>
                  <a:srgbClr val="2E4D5D"/>
                </a:solidFill>
                <a:latin typeface="Arial"/>
                <a:cs typeface="Arial"/>
              </a:rPr>
              <a:t> </a:t>
            </a:r>
            <a:r>
              <a:rPr lang="nl-BE" sz="2400" spc="-5" dirty="0">
                <a:solidFill>
                  <a:srgbClr val="2E4D5D"/>
                </a:solidFill>
                <a:latin typeface="Arial"/>
                <a:cs typeface="Arial"/>
              </a:rPr>
              <a:t>nr. 20</a:t>
            </a:r>
            <a:r>
              <a:rPr sz="2400" spc="-5" dirty="0">
                <a:solidFill>
                  <a:srgbClr val="2E4D5D"/>
                </a:solidFill>
                <a:latin typeface="Arial"/>
                <a:cs typeface="Arial"/>
              </a:rPr>
              <a:t>:</a:t>
            </a:r>
            <a:endParaRPr sz="2400" dirty="0">
              <a:latin typeface="Arial"/>
              <a:cs typeface="Arial"/>
            </a:endParaRPr>
          </a:p>
          <a:p>
            <a:pPr marL="768350" lvl="1" indent="-299085">
              <a:lnSpc>
                <a:spcPct val="150000"/>
              </a:lnSpc>
              <a:spcBef>
                <a:spcPts val="994"/>
              </a:spcBef>
              <a:buSzPct val="83333"/>
              <a:buFont typeface="Courier New"/>
              <a:buChar char="o"/>
              <a:tabLst>
                <a:tab pos="311785" algn="l"/>
              </a:tabLst>
            </a:pPr>
            <a:r>
              <a:rPr lang="nl-BE" sz="2400" dirty="0">
                <a:solidFill>
                  <a:srgbClr val="2E4D5D"/>
                </a:solidFill>
                <a:latin typeface="Arial"/>
                <a:cs typeface="Arial"/>
              </a:rPr>
              <a:t>Tweetrapsysteem</a:t>
            </a:r>
            <a:r>
              <a:rPr sz="2400" spc="-5" dirty="0">
                <a:solidFill>
                  <a:srgbClr val="2E4D5D"/>
                </a:solidFill>
                <a:latin typeface="Arial"/>
                <a:cs typeface="Arial"/>
              </a:rPr>
              <a:t>:</a:t>
            </a:r>
            <a:endParaRPr sz="2400" dirty="0">
              <a:latin typeface="Arial"/>
              <a:cs typeface="Arial"/>
            </a:endParaRPr>
          </a:p>
          <a:p>
            <a:pPr marL="1270000" lvl="2" indent="-342900">
              <a:lnSpc>
                <a:spcPct val="150000"/>
              </a:lnSpc>
              <a:spcBef>
                <a:spcPts val="515"/>
              </a:spcBef>
              <a:buFont typeface="+mj-lt"/>
              <a:buAutoNum type="arabicPeriod"/>
              <a:tabLst>
                <a:tab pos="697865" algn="l"/>
                <a:tab pos="698500" algn="l"/>
              </a:tabLst>
            </a:pPr>
            <a:r>
              <a:rPr lang="nl-BE" spc="-5" dirty="0">
                <a:solidFill>
                  <a:srgbClr val="2E4D5D"/>
                </a:solidFill>
                <a:latin typeface="Arial"/>
                <a:cs typeface="Arial"/>
              </a:rPr>
              <a:t>Wettelijke minimumleeftijd</a:t>
            </a:r>
          </a:p>
          <a:p>
            <a:pPr marL="1270000" lvl="2" indent="-342900">
              <a:lnSpc>
                <a:spcPct val="150000"/>
              </a:lnSpc>
              <a:spcBef>
                <a:spcPts val="515"/>
              </a:spcBef>
              <a:buFont typeface="+mj-lt"/>
              <a:buAutoNum type="arabicPeriod"/>
              <a:tabLst>
                <a:tab pos="697865" algn="l"/>
                <a:tab pos="698500" algn="l"/>
              </a:tabLst>
            </a:pPr>
            <a:r>
              <a:rPr lang="nl-BE" spc="-5" dirty="0">
                <a:solidFill>
                  <a:srgbClr val="2E4D5D"/>
                </a:solidFill>
                <a:latin typeface="Arial"/>
                <a:cs typeface="Arial"/>
              </a:rPr>
              <a:t>Maturiteitstoets</a:t>
            </a:r>
            <a:endParaRPr sz="2000" dirty="0">
              <a:latin typeface="Arial"/>
              <a:cs typeface="Arial"/>
            </a:endParaRPr>
          </a:p>
          <a:p>
            <a:pPr marL="698500" lvl="1" indent="-228600">
              <a:lnSpc>
                <a:spcPct val="150000"/>
              </a:lnSpc>
              <a:spcBef>
                <a:spcPts val="1350"/>
              </a:spcBef>
              <a:buFont typeface="Courier New"/>
              <a:buChar char="o"/>
              <a:tabLst>
                <a:tab pos="241300" algn="l"/>
              </a:tabLst>
            </a:pPr>
            <a:r>
              <a:rPr lang="nl-BE" sz="2400" dirty="0">
                <a:solidFill>
                  <a:srgbClr val="2E4D5D"/>
                </a:solidFill>
                <a:latin typeface="Arial"/>
                <a:cs typeface="Arial"/>
              </a:rPr>
              <a:t>Vertrouwelijk medisch advies</a:t>
            </a:r>
          </a:p>
        </p:txBody>
      </p:sp>
      <p:sp>
        <p:nvSpPr>
          <p:cNvPr id="3" name="object 3"/>
          <p:cNvSpPr txBox="1">
            <a:spLocks noGrp="1"/>
          </p:cNvSpPr>
          <p:nvPr>
            <p:ph type="title"/>
          </p:nvPr>
        </p:nvSpPr>
        <p:spPr>
          <a:xfrm>
            <a:off x="563372" y="452119"/>
            <a:ext cx="10973816" cy="566181"/>
          </a:xfrm>
          <a:prstGeom prst="rect">
            <a:avLst/>
          </a:prstGeom>
        </p:spPr>
        <p:txBody>
          <a:bodyPr vert="horz" wrap="square" lIns="0" tIns="12065" rIns="0" bIns="0" rtlCol="0">
            <a:spAutoFit/>
          </a:bodyPr>
          <a:lstStyle/>
          <a:p>
            <a:pPr marL="12700">
              <a:lnSpc>
                <a:spcPct val="100000"/>
              </a:lnSpc>
              <a:spcBef>
                <a:spcPts val="95"/>
              </a:spcBef>
            </a:pPr>
            <a:r>
              <a:rPr lang="nl-BE" sz="3600" spc="-5" dirty="0"/>
              <a:t>Groeiende bekwaamheid in het Kinderrechtenverdrag</a:t>
            </a:r>
            <a:endParaRPr sz="3600" spc="-5" dirty="0"/>
          </a:p>
        </p:txBody>
      </p:sp>
      <p:pic>
        <p:nvPicPr>
          <p:cNvPr id="2050" name="Picture 2" descr="Pictogram Trap omhoog (Aluminium Bord)">
            <a:extLst>
              <a:ext uri="{FF2B5EF4-FFF2-40B4-BE49-F238E27FC236}">
                <a16:creationId xmlns:a16="http://schemas.microsoft.com/office/drawing/2014/main" id="{3E5447BF-1E13-4466-9895-5E09AFE3A2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09916" y="1555495"/>
            <a:ext cx="2615945" cy="2615945"/>
          </a:xfrm>
          <a:prstGeom prst="rect">
            <a:avLst/>
          </a:prstGeom>
          <a:noFill/>
          <a:extLst>
            <a:ext uri="{909E8E84-426E-40DD-AFC4-6F175D3DCCD1}">
              <a14:hiddenFill xmlns:a14="http://schemas.microsoft.com/office/drawing/2010/main">
                <a:solidFill>
                  <a:srgbClr val="FFFFFF"/>
                </a:solidFill>
              </a14:hiddenFill>
            </a:ext>
          </a:extLst>
        </p:spPr>
      </p:pic>
      <p:sp>
        <p:nvSpPr>
          <p:cNvPr id="6" name="Tijdelijke aanduiding voor dianummer 5">
            <a:extLst>
              <a:ext uri="{FF2B5EF4-FFF2-40B4-BE49-F238E27FC236}">
                <a16:creationId xmlns:a16="http://schemas.microsoft.com/office/drawing/2014/main" id="{B2D6455F-D985-5D0B-C5A9-51FD3B054B6A}"/>
              </a:ext>
            </a:extLst>
          </p:cNvPr>
          <p:cNvSpPr>
            <a:spLocks noGrp="1"/>
          </p:cNvSpPr>
          <p:nvPr>
            <p:ph type="sldNum" sz="quarter" idx="7"/>
          </p:nvPr>
        </p:nvSpPr>
        <p:spPr/>
        <p:txBody>
          <a:bodyPr/>
          <a:lstStyle/>
          <a:p>
            <a:pPr marL="38100">
              <a:lnSpc>
                <a:spcPct val="100000"/>
              </a:lnSpc>
            </a:pPr>
            <a:fld id="{81D60167-4931-47E6-BA6A-407CBD079E47}" type="slidenum">
              <a:rPr lang="nl-BE" spc="-5" smtClean="0"/>
              <a:t>4</a:t>
            </a:fld>
            <a:endParaRPr lang="nl-BE" spc="-5"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CCC3F2-3CCA-4BB4-93F9-E3EBFA20014D}"/>
              </a:ext>
            </a:extLst>
          </p:cNvPr>
          <p:cNvSpPr>
            <a:spLocks noGrp="1"/>
          </p:cNvSpPr>
          <p:nvPr>
            <p:ph type="title"/>
          </p:nvPr>
        </p:nvSpPr>
        <p:spPr/>
        <p:txBody>
          <a:bodyPr/>
          <a:lstStyle/>
          <a:p>
            <a:r>
              <a:rPr lang="nl-BE" dirty="0"/>
              <a:t>Driehoeksverhouding</a:t>
            </a:r>
          </a:p>
        </p:txBody>
      </p:sp>
      <p:sp>
        <p:nvSpPr>
          <p:cNvPr id="6" name="Oval 5">
            <a:extLst>
              <a:ext uri="{FF2B5EF4-FFF2-40B4-BE49-F238E27FC236}">
                <a16:creationId xmlns:a16="http://schemas.microsoft.com/office/drawing/2014/main" id="{23A02D86-4542-4C3C-9FCE-0590169BE52B}"/>
              </a:ext>
            </a:extLst>
          </p:cNvPr>
          <p:cNvSpPr/>
          <p:nvPr/>
        </p:nvSpPr>
        <p:spPr>
          <a:xfrm>
            <a:off x="4438736" y="1430702"/>
            <a:ext cx="3028863" cy="2150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Toenemende bekwaamheid adolescent</a:t>
            </a:r>
          </a:p>
        </p:txBody>
      </p:sp>
      <p:sp>
        <p:nvSpPr>
          <p:cNvPr id="7" name="Oval 6">
            <a:extLst>
              <a:ext uri="{FF2B5EF4-FFF2-40B4-BE49-F238E27FC236}">
                <a16:creationId xmlns:a16="http://schemas.microsoft.com/office/drawing/2014/main" id="{3DA4E287-5D2E-48FF-A607-C719E9045B0F}"/>
              </a:ext>
            </a:extLst>
          </p:cNvPr>
          <p:cNvSpPr/>
          <p:nvPr/>
        </p:nvSpPr>
        <p:spPr>
          <a:xfrm>
            <a:off x="1371601" y="4000130"/>
            <a:ext cx="2721380" cy="19813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Ouderlijk gezag</a:t>
            </a:r>
          </a:p>
        </p:txBody>
      </p:sp>
      <p:sp>
        <p:nvSpPr>
          <p:cNvPr id="8" name="Oval 7">
            <a:extLst>
              <a:ext uri="{FF2B5EF4-FFF2-40B4-BE49-F238E27FC236}">
                <a16:creationId xmlns:a16="http://schemas.microsoft.com/office/drawing/2014/main" id="{4C40867E-4F4B-4A39-A542-A7A07865BF21}"/>
              </a:ext>
            </a:extLst>
          </p:cNvPr>
          <p:cNvSpPr/>
          <p:nvPr/>
        </p:nvSpPr>
        <p:spPr>
          <a:xfrm>
            <a:off x="7749913" y="4105060"/>
            <a:ext cx="2765687" cy="19147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Geïnformeerde toestemming</a:t>
            </a:r>
          </a:p>
          <a:p>
            <a:pPr algn="ctr"/>
            <a:r>
              <a:rPr lang="nl-BE" dirty="0"/>
              <a:t>arts</a:t>
            </a:r>
          </a:p>
        </p:txBody>
      </p:sp>
      <p:cxnSp>
        <p:nvCxnSpPr>
          <p:cNvPr id="10" name="Straight Arrow Connector 9">
            <a:extLst>
              <a:ext uri="{FF2B5EF4-FFF2-40B4-BE49-F238E27FC236}">
                <a16:creationId xmlns:a16="http://schemas.microsoft.com/office/drawing/2014/main" id="{26731EC8-346A-458E-BDE8-77D4AFBA551A}"/>
              </a:ext>
            </a:extLst>
          </p:cNvPr>
          <p:cNvCxnSpPr/>
          <p:nvPr/>
        </p:nvCxnSpPr>
        <p:spPr>
          <a:xfrm flipH="1">
            <a:off x="3357797" y="3319201"/>
            <a:ext cx="929390" cy="68092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7723DBB7-831B-45F3-858A-986677DFE434}"/>
              </a:ext>
            </a:extLst>
          </p:cNvPr>
          <p:cNvCxnSpPr/>
          <p:nvPr/>
        </p:nvCxnSpPr>
        <p:spPr>
          <a:xfrm>
            <a:off x="4699416" y="4968000"/>
            <a:ext cx="235345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265BB63-1B48-4418-BD28-C64D6359E586}"/>
              </a:ext>
            </a:extLst>
          </p:cNvPr>
          <p:cNvCxnSpPr>
            <a:cxnSpLocks/>
          </p:cNvCxnSpPr>
          <p:nvPr/>
        </p:nvCxnSpPr>
        <p:spPr>
          <a:xfrm>
            <a:off x="7255239" y="3319201"/>
            <a:ext cx="775578" cy="68092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9" name="Afbeelding 8">
            <a:extLst>
              <a:ext uri="{FF2B5EF4-FFF2-40B4-BE49-F238E27FC236}">
                <a16:creationId xmlns:a16="http://schemas.microsoft.com/office/drawing/2014/main" id="{FCF2F610-F10D-90B0-FDB4-DB425B0E0197}"/>
              </a:ext>
            </a:extLst>
          </p:cNvPr>
          <p:cNvPicPr>
            <a:picLocks noChangeAspect="1"/>
          </p:cNvPicPr>
          <p:nvPr/>
        </p:nvPicPr>
        <p:blipFill rotWithShape="1">
          <a:blip r:embed="rId3"/>
          <a:srcRect b="19143"/>
          <a:stretch/>
        </p:blipFill>
        <p:spPr>
          <a:xfrm>
            <a:off x="6507543" y="2333985"/>
            <a:ext cx="954373" cy="771678"/>
          </a:xfrm>
          <a:prstGeom prst="rect">
            <a:avLst/>
          </a:prstGeom>
        </p:spPr>
      </p:pic>
      <p:pic>
        <p:nvPicPr>
          <p:cNvPr id="11" name="Afbeelding 10">
            <a:extLst>
              <a:ext uri="{FF2B5EF4-FFF2-40B4-BE49-F238E27FC236}">
                <a16:creationId xmlns:a16="http://schemas.microsoft.com/office/drawing/2014/main" id="{2EF99A9D-1A19-FA77-6F47-068D273EBCAE}"/>
              </a:ext>
            </a:extLst>
          </p:cNvPr>
          <p:cNvPicPr>
            <a:picLocks noChangeAspect="1"/>
          </p:cNvPicPr>
          <p:nvPr/>
        </p:nvPicPr>
        <p:blipFill>
          <a:blip r:embed="rId4"/>
          <a:stretch>
            <a:fillRect/>
          </a:stretch>
        </p:blipFill>
        <p:spPr>
          <a:xfrm>
            <a:off x="9372600" y="5320718"/>
            <a:ext cx="536565" cy="536565"/>
          </a:xfrm>
          <a:prstGeom prst="rect">
            <a:avLst/>
          </a:prstGeom>
        </p:spPr>
      </p:pic>
      <p:pic>
        <p:nvPicPr>
          <p:cNvPr id="13" name="Afbeelding 12">
            <a:extLst>
              <a:ext uri="{FF2B5EF4-FFF2-40B4-BE49-F238E27FC236}">
                <a16:creationId xmlns:a16="http://schemas.microsoft.com/office/drawing/2014/main" id="{CD5EF0F0-E178-6A8A-9CBC-C13DB76A4E7B}"/>
              </a:ext>
            </a:extLst>
          </p:cNvPr>
          <p:cNvPicPr>
            <a:picLocks noChangeAspect="1"/>
          </p:cNvPicPr>
          <p:nvPr/>
        </p:nvPicPr>
        <p:blipFill rotWithShape="1">
          <a:blip r:embed="rId5"/>
          <a:srcRect b="17751"/>
          <a:stretch/>
        </p:blipFill>
        <p:spPr>
          <a:xfrm>
            <a:off x="2732291" y="5072320"/>
            <a:ext cx="954373" cy="784963"/>
          </a:xfrm>
          <a:prstGeom prst="rect">
            <a:avLst/>
          </a:prstGeom>
        </p:spPr>
      </p:pic>
      <p:sp>
        <p:nvSpPr>
          <p:cNvPr id="2" name="Tijdelijke aanduiding voor dianummer 1">
            <a:extLst>
              <a:ext uri="{FF2B5EF4-FFF2-40B4-BE49-F238E27FC236}">
                <a16:creationId xmlns:a16="http://schemas.microsoft.com/office/drawing/2014/main" id="{2A2EBA37-1157-2321-0B75-A14FDA2F231F}"/>
              </a:ext>
            </a:extLst>
          </p:cNvPr>
          <p:cNvSpPr>
            <a:spLocks noGrp="1"/>
          </p:cNvSpPr>
          <p:nvPr>
            <p:ph type="sldNum" sz="quarter" idx="12"/>
          </p:nvPr>
        </p:nvSpPr>
        <p:spPr/>
        <p:txBody>
          <a:bodyPr/>
          <a:lstStyle/>
          <a:p>
            <a:fld id="{0A297500-7527-634B-90F4-69D0994C32B4}" type="slidenum">
              <a:rPr lang="nl-NL" smtClean="0"/>
              <a:t>5</a:t>
            </a:fld>
            <a:endParaRPr lang="nl-NL"/>
          </a:p>
        </p:txBody>
      </p:sp>
    </p:spTree>
    <p:extLst>
      <p:ext uri="{BB962C8B-B14F-4D97-AF65-F5344CB8AC3E}">
        <p14:creationId xmlns:p14="http://schemas.microsoft.com/office/powerpoint/2010/main" val="2056011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90600" y="2000149"/>
            <a:ext cx="9738995" cy="2675091"/>
          </a:xfrm>
          <a:prstGeom prst="rect">
            <a:avLst/>
          </a:prstGeom>
        </p:spPr>
        <p:txBody>
          <a:bodyPr vert="horz" wrap="square" lIns="0" tIns="12700" rIns="0" bIns="0" rtlCol="0">
            <a:spAutoFit/>
          </a:bodyPr>
          <a:lstStyle/>
          <a:p>
            <a:pPr marL="469900" indent="-457200">
              <a:lnSpc>
                <a:spcPct val="100000"/>
              </a:lnSpc>
              <a:spcBef>
                <a:spcPts val="100"/>
              </a:spcBef>
              <a:buFont typeface="+mj-lt"/>
              <a:buAutoNum type="arabicPeriod"/>
              <a:tabLst>
                <a:tab pos="325120" algn="l"/>
              </a:tabLst>
            </a:pPr>
            <a:r>
              <a:rPr lang="nl-BE" sz="2400" spc="-5" dirty="0">
                <a:solidFill>
                  <a:srgbClr val="2E4D5D"/>
                </a:solidFill>
                <a:latin typeface="Arial"/>
                <a:cs typeface="Arial"/>
              </a:rPr>
              <a:t>Spanningsveld adolescent - ouder – gezondheidszorgbeoefenaar</a:t>
            </a:r>
          </a:p>
          <a:p>
            <a:pPr marL="469900" indent="-457200">
              <a:lnSpc>
                <a:spcPct val="100000"/>
              </a:lnSpc>
              <a:spcBef>
                <a:spcPts val="100"/>
              </a:spcBef>
              <a:buFont typeface="+mj-lt"/>
              <a:buAutoNum type="arabicPeriod"/>
              <a:tabLst>
                <a:tab pos="325120" algn="l"/>
              </a:tabLst>
            </a:pPr>
            <a:endParaRPr lang="nl-BE" sz="2400" spc="-5" dirty="0">
              <a:solidFill>
                <a:srgbClr val="2E4D5D"/>
              </a:solidFill>
              <a:latin typeface="Arial"/>
              <a:cs typeface="Arial"/>
            </a:endParaRPr>
          </a:p>
          <a:p>
            <a:pPr marL="469900" indent="-457200">
              <a:lnSpc>
                <a:spcPct val="100000"/>
              </a:lnSpc>
              <a:spcBef>
                <a:spcPts val="100"/>
              </a:spcBef>
              <a:buFont typeface="+mj-lt"/>
              <a:buAutoNum type="arabicPeriod"/>
              <a:tabLst>
                <a:tab pos="325120" algn="l"/>
              </a:tabLst>
            </a:pPr>
            <a:endParaRPr lang="nl-BE" sz="2400" spc="-5" dirty="0">
              <a:solidFill>
                <a:srgbClr val="2E4D5D"/>
              </a:solidFill>
              <a:latin typeface="Arial"/>
              <a:cs typeface="Arial"/>
            </a:endParaRPr>
          </a:p>
          <a:p>
            <a:pPr marL="469900" indent="-457200">
              <a:lnSpc>
                <a:spcPct val="100000"/>
              </a:lnSpc>
              <a:spcBef>
                <a:spcPts val="100"/>
              </a:spcBef>
              <a:buFont typeface="+mj-lt"/>
              <a:buAutoNum type="arabicPeriod"/>
              <a:tabLst>
                <a:tab pos="325120" algn="l"/>
              </a:tabLst>
            </a:pPr>
            <a:r>
              <a:rPr lang="nl-BE" sz="2400" spc="-15" dirty="0">
                <a:solidFill>
                  <a:srgbClr val="2E4D5D"/>
                </a:solidFill>
                <a:latin typeface="Arial"/>
                <a:cs typeface="Arial"/>
              </a:rPr>
              <a:t>Onduidelijkheid rechtspositie adolescent</a:t>
            </a:r>
            <a:endParaRPr lang="nl-BE" sz="2400" spc="-5" dirty="0">
              <a:solidFill>
                <a:srgbClr val="2E4D5D"/>
              </a:solidFill>
              <a:latin typeface="Arial"/>
              <a:cs typeface="Arial"/>
            </a:endParaRPr>
          </a:p>
          <a:p>
            <a:pPr marL="469900" indent="-457200">
              <a:lnSpc>
                <a:spcPct val="100000"/>
              </a:lnSpc>
              <a:spcBef>
                <a:spcPts val="100"/>
              </a:spcBef>
              <a:buFont typeface="+mj-lt"/>
              <a:buAutoNum type="arabicPeriod"/>
              <a:tabLst>
                <a:tab pos="325120" algn="l"/>
              </a:tabLst>
            </a:pPr>
            <a:endParaRPr lang="nl-BE" sz="2400" spc="-5" dirty="0">
              <a:solidFill>
                <a:srgbClr val="2E4D5D"/>
              </a:solidFill>
              <a:latin typeface="Arial"/>
              <a:cs typeface="Arial"/>
            </a:endParaRPr>
          </a:p>
          <a:p>
            <a:pPr marL="469900" indent="-457200">
              <a:lnSpc>
                <a:spcPct val="100000"/>
              </a:lnSpc>
              <a:spcBef>
                <a:spcPts val="100"/>
              </a:spcBef>
              <a:buFont typeface="+mj-lt"/>
              <a:buAutoNum type="arabicPeriod"/>
              <a:tabLst>
                <a:tab pos="325120" algn="l"/>
              </a:tabLst>
            </a:pPr>
            <a:endParaRPr lang="nl-BE" sz="2400" spc="-5" dirty="0">
              <a:solidFill>
                <a:srgbClr val="2E4D5D"/>
              </a:solidFill>
              <a:latin typeface="Arial"/>
              <a:cs typeface="Arial"/>
            </a:endParaRPr>
          </a:p>
          <a:p>
            <a:pPr marL="469900" indent="-457200">
              <a:lnSpc>
                <a:spcPct val="100000"/>
              </a:lnSpc>
              <a:spcBef>
                <a:spcPts val="100"/>
              </a:spcBef>
              <a:buFont typeface="+mj-lt"/>
              <a:buAutoNum type="arabicPeriod"/>
              <a:tabLst>
                <a:tab pos="325120" algn="l"/>
              </a:tabLst>
            </a:pPr>
            <a:r>
              <a:rPr lang="nl-BE" sz="2400" spc="-5" dirty="0">
                <a:solidFill>
                  <a:srgbClr val="2E4D5D"/>
                </a:solidFill>
                <a:latin typeface="Arial"/>
                <a:cs typeface="Arial"/>
              </a:rPr>
              <a:t>Overeenstemming met het Kinderrechtenverdrag?</a:t>
            </a:r>
            <a:endParaRPr sz="2400" dirty="0">
              <a:latin typeface="Arial"/>
              <a:cs typeface="Arial"/>
            </a:endParaRPr>
          </a:p>
        </p:txBody>
      </p:sp>
      <p:sp>
        <p:nvSpPr>
          <p:cNvPr id="4" name="object 4"/>
          <p:cNvSpPr txBox="1">
            <a:spLocks noGrp="1"/>
          </p:cNvSpPr>
          <p:nvPr>
            <p:ph type="title"/>
          </p:nvPr>
        </p:nvSpPr>
        <p:spPr>
          <a:xfrm>
            <a:off x="563372" y="452119"/>
            <a:ext cx="3946525" cy="635000"/>
          </a:xfrm>
          <a:prstGeom prst="rect">
            <a:avLst/>
          </a:prstGeom>
        </p:spPr>
        <p:txBody>
          <a:bodyPr vert="horz" wrap="square" lIns="0" tIns="12065" rIns="0" bIns="0" rtlCol="0">
            <a:spAutoFit/>
          </a:bodyPr>
          <a:lstStyle/>
          <a:p>
            <a:pPr marL="12700">
              <a:lnSpc>
                <a:spcPct val="100000"/>
              </a:lnSpc>
              <a:spcBef>
                <a:spcPts val="95"/>
              </a:spcBef>
            </a:pPr>
            <a:r>
              <a:rPr lang="nl-BE" spc="-5" dirty="0"/>
              <a:t>Probleemstelling</a:t>
            </a:r>
            <a:endParaRPr spc="-5" dirty="0"/>
          </a:p>
        </p:txBody>
      </p:sp>
      <p:pic>
        <p:nvPicPr>
          <p:cNvPr id="9" name="Afbeelding 8">
            <a:extLst>
              <a:ext uri="{FF2B5EF4-FFF2-40B4-BE49-F238E27FC236}">
                <a16:creationId xmlns:a16="http://schemas.microsoft.com/office/drawing/2014/main" id="{F4C3CF9D-62FC-4754-8C4B-69C6E339FD4F}"/>
              </a:ext>
            </a:extLst>
          </p:cNvPr>
          <p:cNvPicPr>
            <a:picLocks noChangeAspect="1"/>
          </p:cNvPicPr>
          <p:nvPr/>
        </p:nvPicPr>
        <p:blipFill>
          <a:blip r:embed="rId3"/>
          <a:stretch>
            <a:fillRect/>
          </a:stretch>
        </p:blipFill>
        <p:spPr>
          <a:xfrm>
            <a:off x="8788146" y="3619307"/>
            <a:ext cx="3315334" cy="2490184"/>
          </a:xfrm>
          <a:prstGeom prst="rect">
            <a:avLst/>
          </a:prstGeom>
        </p:spPr>
      </p:pic>
      <p:sp>
        <p:nvSpPr>
          <p:cNvPr id="2" name="Tijdelijke aanduiding voor dianummer 1">
            <a:extLst>
              <a:ext uri="{FF2B5EF4-FFF2-40B4-BE49-F238E27FC236}">
                <a16:creationId xmlns:a16="http://schemas.microsoft.com/office/drawing/2014/main" id="{C1EBB010-32D5-2320-F6C2-E8B686A6EFF8}"/>
              </a:ext>
            </a:extLst>
          </p:cNvPr>
          <p:cNvSpPr>
            <a:spLocks noGrp="1"/>
          </p:cNvSpPr>
          <p:nvPr>
            <p:ph type="sldNum" sz="quarter" idx="7"/>
          </p:nvPr>
        </p:nvSpPr>
        <p:spPr/>
        <p:txBody>
          <a:bodyPr/>
          <a:lstStyle/>
          <a:p>
            <a:pPr marL="38100">
              <a:lnSpc>
                <a:spcPct val="100000"/>
              </a:lnSpc>
            </a:pPr>
            <a:fld id="{81D60167-4931-47E6-BA6A-407CBD079E47}" type="slidenum">
              <a:rPr lang="nl-BE" spc="-5" smtClean="0"/>
              <a:t>6</a:t>
            </a:fld>
            <a:endParaRPr lang="nl-BE" spc="-5"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0997958A-5D86-7390-E430-186D8C49F276}"/>
              </a:ext>
            </a:extLst>
          </p:cNvPr>
          <p:cNvSpPr txBox="1"/>
          <p:nvPr/>
        </p:nvSpPr>
        <p:spPr>
          <a:xfrm>
            <a:off x="266700" y="2133600"/>
            <a:ext cx="11658600" cy="2339102"/>
          </a:xfrm>
          <a:prstGeom prst="rect">
            <a:avLst/>
          </a:prstGeom>
          <a:noFill/>
        </p:spPr>
        <p:txBody>
          <a:bodyPr wrap="square" rtlCol="0">
            <a:spAutoFit/>
          </a:bodyPr>
          <a:lstStyle/>
          <a:p>
            <a:r>
              <a:rPr lang="nl-BE" sz="4800" dirty="0">
                <a:solidFill>
                  <a:srgbClr val="1D8DAF"/>
                </a:solidFill>
                <a:latin typeface="Arial"/>
                <a:ea typeface="+mj-ea"/>
                <a:cs typeface="Arial"/>
              </a:rPr>
              <a:t>Deel II</a:t>
            </a:r>
          </a:p>
          <a:p>
            <a:r>
              <a:rPr lang="nl-BE" sz="4000" spc="-5" dirty="0">
                <a:solidFill>
                  <a:srgbClr val="2E4D5D"/>
                </a:solidFill>
                <a:latin typeface="Arial"/>
                <a:cs typeface="Arial"/>
              </a:rPr>
              <a:t>De rechtspositie van de minderjarige in rechtsvergelijkend perspectief</a:t>
            </a:r>
          </a:p>
          <a:p>
            <a:endParaRPr lang="nl-BE" dirty="0"/>
          </a:p>
        </p:txBody>
      </p:sp>
      <p:sp>
        <p:nvSpPr>
          <p:cNvPr id="3" name="Tijdelijke aanduiding voor dianummer 2">
            <a:extLst>
              <a:ext uri="{FF2B5EF4-FFF2-40B4-BE49-F238E27FC236}">
                <a16:creationId xmlns:a16="http://schemas.microsoft.com/office/drawing/2014/main" id="{773F2394-380F-6FA8-1ADC-745B9CABBBC3}"/>
              </a:ext>
            </a:extLst>
          </p:cNvPr>
          <p:cNvSpPr>
            <a:spLocks noGrp="1"/>
          </p:cNvSpPr>
          <p:nvPr>
            <p:ph type="sldNum" sz="quarter" idx="7"/>
          </p:nvPr>
        </p:nvSpPr>
        <p:spPr/>
        <p:txBody>
          <a:bodyPr/>
          <a:lstStyle/>
          <a:p>
            <a:pPr marL="38100">
              <a:lnSpc>
                <a:spcPct val="100000"/>
              </a:lnSpc>
            </a:pPr>
            <a:fld id="{81D60167-4931-47E6-BA6A-407CBD079E47}" type="slidenum">
              <a:rPr lang="nl-BE" spc="-5" smtClean="0"/>
              <a:t>7</a:t>
            </a:fld>
            <a:endParaRPr lang="nl-BE" spc="-5" dirty="0"/>
          </a:p>
        </p:txBody>
      </p:sp>
    </p:spTree>
    <p:extLst>
      <p:ext uri="{BB962C8B-B14F-4D97-AF65-F5344CB8AC3E}">
        <p14:creationId xmlns:p14="http://schemas.microsoft.com/office/powerpoint/2010/main" val="1853200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0997958A-5D86-7390-E430-186D8C49F276}"/>
              </a:ext>
            </a:extLst>
          </p:cNvPr>
          <p:cNvSpPr txBox="1"/>
          <p:nvPr/>
        </p:nvSpPr>
        <p:spPr>
          <a:xfrm>
            <a:off x="266700" y="2438400"/>
            <a:ext cx="11658600" cy="1107996"/>
          </a:xfrm>
          <a:prstGeom prst="rect">
            <a:avLst/>
          </a:prstGeom>
          <a:noFill/>
        </p:spPr>
        <p:txBody>
          <a:bodyPr wrap="square" rtlCol="0">
            <a:spAutoFit/>
          </a:bodyPr>
          <a:lstStyle/>
          <a:p>
            <a:pPr algn="ctr"/>
            <a:r>
              <a:rPr lang="nl-BE" sz="4800" dirty="0">
                <a:solidFill>
                  <a:srgbClr val="1D8DAF"/>
                </a:solidFill>
                <a:latin typeface="Arial"/>
                <a:ea typeface="+mj-ea"/>
                <a:cs typeface="Arial"/>
              </a:rPr>
              <a:t>Patiëntenrechten</a:t>
            </a:r>
            <a:endParaRPr lang="nl-BE" sz="4000" spc="-5" dirty="0">
              <a:solidFill>
                <a:srgbClr val="2E4D5D"/>
              </a:solidFill>
              <a:latin typeface="Arial"/>
              <a:cs typeface="Arial"/>
            </a:endParaRPr>
          </a:p>
          <a:p>
            <a:endParaRPr lang="nl-BE" dirty="0"/>
          </a:p>
        </p:txBody>
      </p:sp>
      <p:sp>
        <p:nvSpPr>
          <p:cNvPr id="3" name="Tijdelijke aanduiding voor dianummer 2">
            <a:extLst>
              <a:ext uri="{FF2B5EF4-FFF2-40B4-BE49-F238E27FC236}">
                <a16:creationId xmlns:a16="http://schemas.microsoft.com/office/drawing/2014/main" id="{773F2394-380F-6FA8-1ADC-745B9CABBBC3}"/>
              </a:ext>
            </a:extLst>
          </p:cNvPr>
          <p:cNvSpPr>
            <a:spLocks noGrp="1"/>
          </p:cNvSpPr>
          <p:nvPr>
            <p:ph type="sldNum" sz="quarter" idx="7"/>
          </p:nvPr>
        </p:nvSpPr>
        <p:spPr/>
        <p:txBody>
          <a:bodyPr/>
          <a:lstStyle/>
          <a:p>
            <a:pPr marL="38100">
              <a:lnSpc>
                <a:spcPct val="100000"/>
              </a:lnSpc>
            </a:pPr>
            <a:fld id="{81D60167-4931-47E6-BA6A-407CBD079E47}" type="slidenum">
              <a:rPr lang="nl-BE" spc="-5" smtClean="0"/>
              <a:t>8</a:t>
            </a:fld>
            <a:endParaRPr lang="nl-BE" spc="-5" dirty="0"/>
          </a:p>
        </p:txBody>
      </p:sp>
    </p:spTree>
    <p:extLst>
      <p:ext uri="{BB962C8B-B14F-4D97-AF65-F5344CB8AC3E}">
        <p14:creationId xmlns:p14="http://schemas.microsoft.com/office/powerpoint/2010/main" val="3583803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524" y="1586948"/>
            <a:ext cx="10095676" cy="6004977"/>
          </a:xfrm>
          <a:prstGeom prst="rect">
            <a:avLst/>
          </a:prstGeom>
        </p:spPr>
        <p:txBody>
          <a:bodyPr vert="horz" wrap="square" lIns="0" tIns="12700" rIns="0" bIns="0" rtlCol="0">
            <a:spAutoFit/>
          </a:bodyPr>
          <a:lstStyle/>
          <a:p>
            <a:pPr>
              <a:lnSpc>
                <a:spcPct val="150000"/>
              </a:lnSpc>
            </a:pPr>
            <a:r>
              <a:rPr lang="nl-BE" sz="2400" b="1" dirty="0">
                <a:solidFill>
                  <a:srgbClr val="2F4D5D"/>
                </a:solidFill>
                <a:latin typeface="Arial" panose="020B0604020202020204" pitchFamily="34" charset="0"/>
                <a:cs typeface="Arial"/>
              </a:rPr>
              <a:t>Art. 12 Wet Patiëntenrechten:</a:t>
            </a:r>
          </a:p>
          <a:p>
            <a:pPr marL="12700">
              <a:lnSpc>
                <a:spcPct val="150000"/>
              </a:lnSpc>
              <a:spcBef>
                <a:spcPts val="1095"/>
              </a:spcBef>
            </a:pPr>
            <a:r>
              <a:rPr lang="nl-BE" sz="2000" spc="-5" dirty="0">
                <a:solidFill>
                  <a:srgbClr val="2E4D5D"/>
                </a:solidFill>
                <a:latin typeface="Arial"/>
                <a:cs typeface="Arial"/>
              </a:rPr>
              <a:t>§1. Bij een patiënt die minderjarig is, worden de rechten zoals vastgesteld door deze wet uitgeoefend door de ouders die het gezag over de minderjarige uitoefenen of door zijn voogd.</a:t>
            </a:r>
          </a:p>
          <a:p>
            <a:pPr marL="12700">
              <a:lnSpc>
                <a:spcPct val="150000"/>
              </a:lnSpc>
              <a:spcBef>
                <a:spcPts val="1095"/>
              </a:spcBef>
            </a:pPr>
            <a:r>
              <a:rPr lang="nl-BE" sz="2000" spc="-5" dirty="0">
                <a:solidFill>
                  <a:srgbClr val="2E4D5D"/>
                </a:solidFill>
                <a:latin typeface="Arial"/>
                <a:cs typeface="Arial"/>
              </a:rPr>
              <a:t>§2. De patiënt wordt betrokken bij de uitoefening van zijn rechten rekening houdend met zijn leeftijd en maturiteit. De in deze wet opgesomde rechten kunnen door de minderjarige patiënt die tot een redelijke beoordeling van zijn belangen in staat kan worden geacht, zelfstandig worden uitgeoefend</a:t>
            </a:r>
            <a:r>
              <a:rPr lang="nl-BE" spc="-5" dirty="0">
                <a:solidFill>
                  <a:srgbClr val="2E4D5D"/>
                </a:solidFill>
                <a:latin typeface="Arial"/>
                <a:cs typeface="Arial"/>
              </a:rPr>
              <a:t>.</a:t>
            </a:r>
          </a:p>
          <a:p>
            <a:pPr marL="12700">
              <a:lnSpc>
                <a:spcPct val="150000"/>
              </a:lnSpc>
              <a:spcBef>
                <a:spcPts val="1095"/>
              </a:spcBef>
            </a:pPr>
            <a:endParaRPr lang="nl-BE" sz="2400" spc="-5" dirty="0">
              <a:solidFill>
                <a:srgbClr val="2E4D5D"/>
              </a:solidFill>
              <a:latin typeface="Arial"/>
              <a:cs typeface="Arial"/>
            </a:endParaRPr>
          </a:p>
          <a:p>
            <a:pPr marL="12700">
              <a:lnSpc>
                <a:spcPct val="150000"/>
              </a:lnSpc>
              <a:spcBef>
                <a:spcPts val="1095"/>
              </a:spcBef>
            </a:pPr>
            <a:endParaRPr lang="nl-BE" sz="2000" i="1" spc="-5" dirty="0">
              <a:solidFill>
                <a:srgbClr val="2E4D5D"/>
              </a:solidFill>
              <a:latin typeface="Arial"/>
              <a:cs typeface="Arial"/>
            </a:endParaRPr>
          </a:p>
          <a:p>
            <a:pPr marL="355600" indent="-342900">
              <a:lnSpc>
                <a:spcPct val="150000"/>
              </a:lnSpc>
              <a:spcBef>
                <a:spcPts val="1095"/>
              </a:spcBef>
              <a:buFont typeface="Arial" panose="020B0604020202020204" pitchFamily="34" charset="0"/>
              <a:buChar char="•"/>
            </a:pPr>
            <a:endParaRPr lang="nl-BE" sz="2400" spc="-5" dirty="0">
              <a:solidFill>
                <a:srgbClr val="2E4D5D"/>
              </a:solidFill>
              <a:latin typeface="Arial"/>
              <a:cs typeface="Arial"/>
            </a:endParaRPr>
          </a:p>
        </p:txBody>
      </p:sp>
      <p:sp>
        <p:nvSpPr>
          <p:cNvPr id="3" name="object 3"/>
          <p:cNvSpPr txBox="1">
            <a:spLocks noGrp="1"/>
          </p:cNvSpPr>
          <p:nvPr>
            <p:ph type="title"/>
          </p:nvPr>
        </p:nvSpPr>
        <p:spPr>
          <a:xfrm>
            <a:off x="563372" y="569266"/>
            <a:ext cx="8809228" cy="566822"/>
          </a:xfrm>
          <a:prstGeom prst="rect">
            <a:avLst/>
          </a:prstGeom>
        </p:spPr>
        <p:txBody>
          <a:bodyPr vert="horz" wrap="square" lIns="0" tIns="12700" rIns="0" bIns="0" rtlCol="0">
            <a:spAutoFit/>
          </a:bodyPr>
          <a:lstStyle/>
          <a:p>
            <a:pPr marL="12700" marR="5080" algn="l">
              <a:lnSpc>
                <a:spcPct val="100000"/>
              </a:lnSpc>
              <a:spcBef>
                <a:spcPts val="100"/>
              </a:spcBef>
              <a:tabLst>
                <a:tab pos="2170430" algn="l"/>
                <a:tab pos="3897629" algn="l"/>
                <a:tab pos="5241925" algn="l"/>
              </a:tabLst>
            </a:pPr>
            <a:r>
              <a:rPr lang="nl-BE" sz="3600" dirty="0"/>
              <a:t>België</a:t>
            </a:r>
            <a:endParaRPr sz="3600" dirty="0"/>
          </a:p>
        </p:txBody>
      </p:sp>
      <p:sp>
        <p:nvSpPr>
          <p:cNvPr id="4" name="Tijdelijke aanduiding voor dianummer 3">
            <a:extLst>
              <a:ext uri="{FF2B5EF4-FFF2-40B4-BE49-F238E27FC236}">
                <a16:creationId xmlns:a16="http://schemas.microsoft.com/office/drawing/2014/main" id="{B918A276-3A26-C437-D368-2D57F3D0F4A2}"/>
              </a:ext>
            </a:extLst>
          </p:cNvPr>
          <p:cNvSpPr>
            <a:spLocks noGrp="1"/>
          </p:cNvSpPr>
          <p:nvPr>
            <p:ph type="sldNum" sz="quarter" idx="7"/>
          </p:nvPr>
        </p:nvSpPr>
        <p:spPr/>
        <p:txBody>
          <a:bodyPr/>
          <a:lstStyle/>
          <a:p>
            <a:pPr marL="38100">
              <a:lnSpc>
                <a:spcPct val="100000"/>
              </a:lnSpc>
            </a:pPr>
            <a:fld id="{81D60167-4931-47E6-BA6A-407CBD079E47}" type="slidenum">
              <a:rPr lang="nl-BE" spc="-5" smtClean="0"/>
              <a:t>9</a:t>
            </a:fld>
            <a:endParaRPr lang="nl-BE" spc="-5"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E4D5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1169</Words>
  <Application>Microsoft Office PowerPoint</Application>
  <PresentationFormat>Widescreen</PresentationFormat>
  <Paragraphs>212</Paragraphs>
  <Slides>24</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Courier New</vt:lpstr>
      <vt:lpstr>Times New Roman</vt:lpstr>
      <vt:lpstr>Wingdings</vt:lpstr>
      <vt:lpstr>Office Theme</vt:lpstr>
      <vt:lpstr>De rechtspositie van adolescenten in het gezondheidsrecht in rechtsvergelijkend perspectief </vt:lpstr>
      <vt:lpstr>PowerPoint Presentation</vt:lpstr>
      <vt:lpstr>Groeiende bekwaamheid in het Kinderrechtenverdrag</vt:lpstr>
      <vt:lpstr>Groeiende bekwaamheid in het Kinderrechtenverdrag</vt:lpstr>
      <vt:lpstr>Driehoeksverhouding</vt:lpstr>
      <vt:lpstr>Probleemstelling</vt:lpstr>
      <vt:lpstr>PowerPoint Presentation</vt:lpstr>
      <vt:lpstr>PowerPoint Presentation</vt:lpstr>
      <vt:lpstr>België</vt:lpstr>
      <vt:lpstr>België</vt:lpstr>
      <vt:lpstr>Nederland</vt:lpstr>
      <vt:lpstr>Nederland</vt:lpstr>
      <vt:lpstr>Patiëntenrechten</vt:lpstr>
      <vt:lpstr>PowerPoint Presentation</vt:lpstr>
      <vt:lpstr>België</vt:lpstr>
      <vt:lpstr>Nederland</vt:lpstr>
      <vt:lpstr>Euthanasie</vt:lpstr>
      <vt:lpstr>PowerPoint Presentation</vt:lpstr>
      <vt:lpstr>België</vt:lpstr>
      <vt:lpstr>Nederland</vt:lpstr>
      <vt:lpstr>Orgaandonatie</vt:lpstr>
      <vt:lpstr>Besluit</vt:lpstr>
      <vt:lpstr>Systemen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rechtspositie van adolescenten in de gezondheidszorg: tussen autonomie en bescherming</dc:title>
  <dc:creator>Marie Goemaere</dc:creator>
  <cp:lastModifiedBy>DECLERCK Charlotte</cp:lastModifiedBy>
  <cp:revision>7</cp:revision>
  <cp:lastPrinted>2022-03-21T13:30:01Z</cp:lastPrinted>
  <dcterms:created xsi:type="dcterms:W3CDTF">2022-03-16T07:30:28Z</dcterms:created>
  <dcterms:modified xsi:type="dcterms:W3CDTF">2024-01-28T19:00:21Z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2021-02-10T00:00:00Z</vt:filetime>
  </property>
  <property fmtid="{D5CDD505-2E9C-101B-9397-08002B2CF9AE}" pid="3" name="Creator">
    <vt:lpwstr>Microsoft® PowerPoint® 2019</vt:lpwstr>
  </property>
  <property fmtid="{D5CDD505-2E9C-101B-9397-08002B2CF9AE}" pid="4" name="LastSaved">
    <vt:filetime>2022-03-16T00:00:00Z</vt:filetime>
  </property>
</Properties>
</file>