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2" r:id="rId2"/>
    <p:sldId id="291" r:id="rId3"/>
    <p:sldId id="261" r:id="rId4"/>
    <p:sldId id="292" r:id="rId5"/>
    <p:sldId id="295" r:id="rId6"/>
    <p:sldId id="296" r:id="rId7"/>
    <p:sldId id="297" r:id="rId8"/>
    <p:sldId id="298" r:id="rId9"/>
    <p:sldId id="299" r:id="rId10"/>
    <p:sldId id="293" r:id="rId11"/>
    <p:sldId id="258" r:id="rId12"/>
  </p:sldIdLst>
  <p:sldSz cx="9144000" cy="6858000" type="screen4x3"/>
  <p:notesSz cx="6669088" cy="9926638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045"/>
    <a:srgbClr val="005799"/>
    <a:srgbClr val="C3082B"/>
    <a:srgbClr val="AECC2A"/>
    <a:srgbClr val="79206E"/>
    <a:srgbClr val="4FB09C"/>
    <a:srgbClr val="0092D2"/>
    <a:srgbClr val="DE6224"/>
    <a:srgbClr val="4F4F4F"/>
    <a:srgbClr val="14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756EE-C03F-4C7A-A961-BEAC49416BE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FE971-18D7-497E-AB7D-737EF7DD6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751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8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88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145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26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310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5544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793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379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1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014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2" b="25250"/>
          <a:stretch/>
        </p:blipFill>
        <p:spPr>
          <a:xfrm>
            <a:off x="0" y="0"/>
            <a:ext cx="9244862" cy="41894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293096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941122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11" name="Afbeelding 10" descr="Faculteit Rechten-liggend-E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335404"/>
            <a:ext cx="3024336" cy="1298572"/>
          </a:xfrm>
          <a:prstGeom prst="rect">
            <a:avLst/>
          </a:prstGeom>
        </p:spPr>
      </p:pic>
      <p:sp>
        <p:nvSpPr>
          <p:cNvPr id="12" name="Rechthoek 11"/>
          <p:cNvSpPr/>
          <p:nvPr userDrawn="1"/>
        </p:nvSpPr>
        <p:spPr>
          <a:xfrm>
            <a:off x="277367" y="218959"/>
            <a:ext cx="8656783" cy="5685653"/>
          </a:xfrm>
          <a:prstGeom prst="rect">
            <a:avLst/>
          </a:prstGeom>
          <a:noFill/>
          <a:ln w="4762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46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3082B"/>
          </a:solidFill>
          <a:ln>
            <a:solidFill>
              <a:srgbClr val="FFFFF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 userDrawn="1"/>
        </p:nvSpPr>
        <p:spPr>
          <a:xfrm>
            <a:off x="270069" y="218961"/>
            <a:ext cx="8605688" cy="5473991"/>
          </a:xfrm>
          <a:prstGeom prst="rect">
            <a:avLst/>
          </a:prstGeom>
          <a:noFill/>
          <a:ln w="5715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 descr="Faculteit-Rechten-liggend-wit-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7931" y="3805427"/>
            <a:ext cx="5226537" cy="3693337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836712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1484738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5790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aculteit Rechten-liggend-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12" y="5925618"/>
            <a:ext cx="1944216" cy="834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195736" y="6381328"/>
            <a:ext cx="108012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26/01/2024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381328"/>
            <a:ext cx="475252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‹#›</a:t>
            </a:fld>
            <a:endParaRPr lang="nl-B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2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180815" y="218959"/>
            <a:ext cx="8773762" cy="6070770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70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 descr="foto-1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35"/>
          <a:stretch/>
        </p:blipFill>
        <p:spPr>
          <a:xfrm>
            <a:off x="0" y="0"/>
            <a:ext cx="9144000" cy="3870745"/>
          </a:xfrm>
          <a:prstGeom prst="rect">
            <a:avLst/>
          </a:prstGeom>
        </p:spPr>
      </p:pic>
      <p:pic>
        <p:nvPicPr>
          <p:cNvPr id="14" name="Afbeelding 13" descr="logo-slide-titel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535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293096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941122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 descr="logo-slide-titel-wi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4468"/>
            <a:ext cx="8640960" cy="640267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836712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1484738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329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logo-slid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76200"/>
            <a:ext cx="8869680" cy="66873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26/01/2024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6381328"/>
            <a:ext cx="44644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‹#›</a:t>
            </a:fld>
            <a:endParaRPr lang="nl-BE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2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26/01/2024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6" r:id="rId2"/>
    <p:sldLayoutId id="2147483697" r:id="rId3"/>
    <p:sldLayoutId id="2147483683" r:id="rId4"/>
    <p:sldLayoutId id="2147483685" r:id="rId5"/>
    <p:sldLayoutId id="214748368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milie.hermans@uhasselt.b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mailto:hermans.emilie@unamur.b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187624" y="4382194"/>
            <a:ext cx="7848872" cy="630982"/>
          </a:xfrm>
        </p:spPr>
        <p:txBody>
          <a:bodyPr>
            <a:noAutofit/>
          </a:bodyPr>
          <a:lstStyle/>
          <a:p>
            <a:r>
              <a:rPr lang="en-US" sz="2400" dirty="0" err="1"/>
              <a:t>Genderneutraal</a:t>
            </a:r>
            <a:r>
              <a:rPr lang="en-US" sz="2400" dirty="0"/>
              <a:t> </a:t>
            </a:r>
            <a:r>
              <a:rPr lang="en-US" sz="2400" dirty="0" err="1"/>
              <a:t>afstammingsrecht</a:t>
            </a:r>
            <a:r>
              <a:rPr lang="en-US" sz="2400" dirty="0"/>
              <a:t> in </a:t>
            </a:r>
            <a:r>
              <a:rPr lang="en-US" sz="2400" dirty="0" err="1"/>
              <a:t>sociaalwetenschappelijk</a:t>
            </a:r>
            <a:r>
              <a:rPr lang="en-US" sz="2400" dirty="0"/>
              <a:t> </a:t>
            </a:r>
            <a:r>
              <a:rPr lang="en-US" sz="2400" dirty="0" err="1"/>
              <a:t>perspectief</a:t>
            </a:r>
            <a:r>
              <a:rPr lang="en-US" sz="2400" dirty="0"/>
              <a:t> </a:t>
            </a:r>
            <a:endParaRPr lang="en-US" sz="2000" b="0" dirty="0"/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>
          <a:xfrm>
            <a:off x="5580112" y="5013176"/>
            <a:ext cx="3275856" cy="630982"/>
          </a:xfrm>
        </p:spPr>
        <p:txBody>
          <a:bodyPr>
            <a:normAutofit/>
          </a:bodyPr>
          <a:lstStyle/>
          <a:p>
            <a:r>
              <a:rPr lang="nl-NL" dirty="0"/>
              <a:t> </a:t>
            </a:r>
          </a:p>
        </p:txBody>
      </p:sp>
      <p:pic>
        <p:nvPicPr>
          <p:cNvPr id="2050" name="Picture 2" descr="UNamur Logo — Université de Namur">
            <a:extLst>
              <a:ext uri="{FF2B5EF4-FFF2-40B4-BE49-F238E27FC236}">
                <a16:creationId xmlns:a16="http://schemas.microsoft.com/office/drawing/2014/main" id="{168FBA91-FDEE-46CD-9D7C-93AAE3107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09" y="5104566"/>
            <a:ext cx="1618883" cy="179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el 2">
            <a:extLst>
              <a:ext uri="{FF2B5EF4-FFF2-40B4-BE49-F238E27FC236}">
                <a16:creationId xmlns:a16="http://schemas.microsoft.com/office/drawing/2014/main" id="{C62A8BB3-8CD8-4E14-9C81-14D5AE459004}"/>
              </a:ext>
            </a:extLst>
          </p:cNvPr>
          <p:cNvSpPr txBox="1">
            <a:spLocks/>
          </p:cNvSpPr>
          <p:nvPr/>
        </p:nvSpPr>
        <p:spPr bwMode="auto">
          <a:xfrm>
            <a:off x="936449" y="5314385"/>
            <a:ext cx="40324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Emilie Hermans</a:t>
            </a:r>
          </a:p>
        </p:txBody>
      </p:sp>
    </p:spTree>
    <p:extLst>
      <p:ext uri="{BB962C8B-B14F-4D97-AF65-F5344CB8AC3E}">
        <p14:creationId xmlns:p14="http://schemas.microsoft.com/office/powerpoint/2010/main" val="997374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3. Toekomstperspectief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BE" dirty="0">
                <a:solidFill>
                  <a:schemeClr val="tx1"/>
                </a:solidFill>
              </a:rPr>
              <a:t>“</a:t>
            </a:r>
            <a:r>
              <a:rPr lang="nl-BE" i="1" dirty="0">
                <a:solidFill>
                  <a:schemeClr val="tx1"/>
                </a:solidFill>
              </a:rPr>
              <a:t>(Hoe) kunnen andere landen, zoals Nederland, een bron van inspiratie uitmaken</a:t>
            </a:r>
            <a:r>
              <a:rPr lang="nl-BE" dirty="0">
                <a:solidFill>
                  <a:schemeClr val="tx1"/>
                </a:solidFill>
              </a:rPr>
              <a:t>?</a:t>
            </a:r>
            <a:r>
              <a:rPr lang="nl-BE" i="1" dirty="0">
                <a:solidFill>
                  <a:schemeClr val="tx1"/>
                </a:solidFill>
              </a:rPr>
              <a:t>“</a:t>
            </a:r>
          </a:p>
          <a:p>
            <a:pPr marL="0" indent="0" algn="just">
              <a:buNone/>
            </a:pPr>
            <a:endParaRPr lang="nl-BE" i="1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nl-BE" sz="2000" dirty="0">
                <a:solidFill>
                  <a:schemeClr val="tx1"/>
                </a:solidFill>
              </a:rPr>
              <a:t>Wetsvoorstel Kind, draagmoederschap en afstamming (2023) </a:t>
            </a:r>
          </a:p>
          <a:p>
            <a:pPr algn="just">
              <a:buFontTx/>
              <a:buChar char="-"/>
            </a:pPr>
            <a:r>
              <a:rPr lang="nl-BE" sz="1800" dirty="0">
                <a:solidFill>
                  <a:schemeClr val="tx1"/>
                </a:solidFill>
              </a:rPr>
              <a:t>Regeling voor gerechtelijke toekenning van ouderschap na draagmoederschap </a:t>
            </a:r>
            <a:r>
              <a:rPr lang="nl-BE" sz="1400" dirty="0">
                <a:solidFill>
                  <a:schemeClr val="tx1"/>
                </a:solidFill>
              </a:rPr>
              <a:t> </a:t>
            </a:r>
            <a:endParaRPr lang="en-GB" sz="1200" dirty="0">
              <a:solidFill>
                <a:schemeClr val="tx1"/>
              </a:solidFill>
            </a:endParaRP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</a:rPr>
              <a:t>Draagmoederschapstraject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wordt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vóór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conceptie</a:t>
            </a:r>
            <a:r>
              <a:rPr lang="en-GB" sz="1600" dirty="0">
                <a:solidFill>
                  <a:schemeClr val="tx1"/>
                </a:solidFill>
              </a:rPr>
              <a:t> van het kind </a:t>
            </a:r>
            <a:r>
              <a:rPr lang="en-GB" sz="1600" dirty="0" err="1">
                <a:solidFill>
                  <a:schemeClr val="tx1"/>
                </a:solidFill>
              </a:rPr>
              <a:t>onderworpen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aan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rechterlijke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toetsing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</a:rPr>
              <a:t>Wensouders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worden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sedert</a:t>
            </a:r>
            <a:r>
              <a:rPr lang="en-GB" sz="1600" dirty="0">
                <a:solidFill>
                  <a:schemeClr val="tx1"/>
                </a:solidFill>
              </a:rPr>
              <a:t> de </a:t>
            </a:r>
            <a:r>
              <a:rPr lang="en-GB" sz="1600" dirty="0" err="1">
                <a:solidFill>
                  <a:schemeClr val="tx1"/>
                </a:solidFill>
              </a:rPr>
              <a:t>geboorte</a:t>
            </a:r>
            <a:r>
              <a:rPr lang="en-GB" sz="1600" dirty="0">
                <a:solidFill>
                  <a:schemeClr val="tx1"/>
                </a:solidFill>
              </a:rPr>
              <a:t> van het kind </a:t>
            </a:r>
            <a:r>
              <a:rPr lang="en-GB" sz="1600" dirty="0" err="1">
                <a:solidFill>
                  <a:schemeClr val="tx1"/>
                </a:solidFill>
              </a:rPr>
              <a:t>als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juridische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ouders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vermeld</a:t>
            </a:r>
            <a:r>
              <a:rPr lang="en-GB" sz="1600" dirty="0">
                <a:solidFill>
                  <a:schemeClr val="tx1"/>
                </a:solidFill>
              </a:rPr>
              <a:t> op </a:t>
            </a:r>
            <a:r>
              <a:rPr lang="en-GB" sz="1600" dirty="0" err="1">
                <a:solidFill>
                  <a:schemeClr val="tx1"/>
                </a:solidFill>
              </a:rPr>
              <a:t>geboorteakte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en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oefenen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gezamenlijk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gezag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uit</a:t>
            </a:r>
            <a:r>
              <a:rPr lang="en-GB" sz="1600" dirty="0">
                <a:solidFill>
                  <a:schemeClr val="tx1"/>
                </a:solidFill>
              </a:rPr>
              <a:t> over kind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</a:rPr>
              <a:t>Draagmoeder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eveneens</a:t>
            </a:r>
            <a:r>
              <a:rPr lang="en-GB" sz="1600" dirty="0">
                <a:solidFill>
                  <a:schemeClr val="tx1"/>
                </a:solidFill>
              </a:rPr>
              <a:t> op </a:t>
            </a:r>
            <a:r>
              <a:rPr lang="en-GB" sz="1600" dirty="0" err="1">
                <a:solidFill>
                  <a:schemeClr val="tx1"/>
                </a:solidFill>
              </a:rPr>
              <a:t>geboorteakte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vermeld</a:t>
            </a:r>
            <a:r>
              <a:rPr lang="en-GB" sz="1600" dirty="0">
                <a:solidFill>
                  <a:schemeClr val="tx1"/>
                </a:solidFill>
              </a:rPr>
              <a:t>: ‘</a:t>
            </a:r>
            <a:r>
              <a:rPr lang="en-GB" sz="1600" dirty="0" err="1">
                <a:solidFill>
                  <a:schemeClr val="tx1"/>
                </a:solidFill>
              </a:rPr>
              <a:t>uit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wie</a:t>
            </a:r>
            <a:r>
              <a:rPr lang="en-GB" sz="1600" dirty="0">
                <a:solidFill>
                  <a:schemeClr val="tx1"/>
                </a:solidFill>
              </a:rPr>
              <a:t> het kind </a:t>
            </a:r>
            <a:r>
              <a:rPr lang="en-GB" sz="1600" dirty="0" err="1">
                <a:solidFill>
                  <a:schemeClr val="tx1"/>
                </a:solidFill>
              </a:rPr>
              <a:t>geboren</a:t>
            </a:r>
            <a:r>
              <a:rPr lang="en-GB" sz="1600" dirty="0">
                <a:solidFill>
                  <a:schemeClr val="tx1"/>
                </a:solidFill>
              </a:rPr>
              <a:t> is’</a:t>
            </a:r>
            <a:endParaRPr lang="nl-BE" sz="1800" dirty="0">
              <a:solidFill>
                <a:schemeClr val="tx1"/>
              </a:solidFill>
            </a:endParaRPr>
          </a:p>
        </p:txBody>
      </p:sp>
      <p:pic>
        <p:nvPicPr>
          <p:cNvPr id="5" name="Picture 2" descr="UNamur Logo — Université de Namur">
            <a:extLst>
              <a:ext uri="{FF2B5EF4-FFF2-40B4-BE49-F238E27FC236}">
                <a16:creationId xmlns:a16="http://schemas.microsoft.com/office/drawing/2014/main" id="{EAAB9E7D-1A4C-4C12-A666-8C34170F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35" y="5631698"/>
            <a:ext cx="1199365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49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53"/>
    </mc:Choice>
    <mc:Fallback xmlns="">
      <p:transition spd="slow" advTm="7165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Subtitel 3"/>
          <p:cNvSpPr>
            <a:spLocks noGrp="1"/>
          </p:cNvSpPr>
          <p:nvPr>
            <p:ph type="subTitle" idx="1"/>
          </p:nvPr>
        </p:nvSpPr>
        <p:spPr>
          <a:xfrm>
            <a:off x="755576" y="1484738"/>
            <a:ext cx="7848872" cy="4032494"/>
          </a:xfrm>
        </p:spPr>
        <p:txBody>
          <a:bodyPr>
            <a:normAutofit/>
          </a:bodyPr>
          <a:lstStyle/>
          <a:p>
            <a:r>
              <a:rPr lang="nl-BE" sz="4800" b="1" cap="small" dirty="0"/>
              <a:t>Hartelijk bedankt!</a:t>
            </a:r>
          </a:p>
          <a:p>
            <a:pPr algn="r"/>
            <a:endParaRPr lang="nl-NL" sz="1800" b="1" i="1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r"/>
            <a:r>
              <a:rPr lang="nl-NL" sz="1800" i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emilie.hermans@uhasselt.be</a:t>
            </a:r>
            <a:r>
              <a:rPr lang="nl-NL" sz="1800" i="1" dirty="0"/>
              <a:t> </a:t>
            </a:r>
          </a:p>
          <a:p>
            <a:pPr algn="r"/>
            <a:r>
              <a:rPr lang="nl-NL" sz="1800" i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hermans.emilie@unamur.be</a:t>
            </a:r>
            <a:r>
              <a:rPr lang="nl-NL" sz="1800" i="1" dirty="0"/>
              <a:t> </a:t>
            </a:r>
            <a:endParaRPr lang="nl-BE" sz="1800" i="1" dirty="0"/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E002A2F5-C7EF-4AFF-81D0-4DF38675D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09" y="5104566"/>
            <a:ext cx="1618883" cy="179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81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298"/>
    </mc:Choice>
    <mc:Fallback xmlns="">
      <p:transition spd="slow" advTm="5429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Overzicht</a:t>
            </a:r>
          </a:p>
        </p:txBody>
      </p:sp>
      <p:sp>
        <p:nvSpPr>
          <p:cNvPr id="4" name="Subtitel 3"/>
          <p:cNvSpPr>
            <a:spLocks noGrp="1"/>
          </p:cNvSpPr>
          <p:nvPr>
            <p:ph type="subTitle" idx="1"/>
          </p:nvPr>
        </p:nvSpPr>
        <p:spPr>
          <a:xfrm>
            <a:off x="755576" y="1484738"/>
            <a:ext cx="7992888" cy="403249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800" dirty="0"/>
              <a:t>Onderzoeksvragen en –methode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800" dirty="0"/>
              <a:t>Sociaalwetenschappelijk onderzoek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800" dirty="0"/>
              <a:t>Toekomstperspectieven</a:t>
            </a: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E002A2F5-C7EF-4AFF-81D0-4DF38675D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09" y="5104566"/>
            <a:ext cx="1618883" cy="179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29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298"/>
    </mc:Choice>
    <mc:Fallback xmlns="">
      <p:transition spd="slow" advTm="5429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1. Onderzoeksvragen en -methode 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Centrale </a:t>
            </a:r>
            <a:r>
              <a:rPr lang="en-GB" sz="2000" dirty="0" err="1">
                <a:solidFill>
                  <a:schemeClr val="tx1"/>
                </a:solidFill>
              </a:rPr>
              <a:t>onderzoeksvraag</a:t>
            </a:r>
            <a:r>
              <a:rPr lang="en-GB" sz="2000" dirty="0">
                <a:solidFill>
                  <a:schemeClr val="tx1"/>
                </a:solidFill>
              </a:rPr>
              <a:t>: </a:t>
            </a:r>
            <a:endParaRPr lang="nl-BE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BE" sz="1600" dirty="0">
                <a:solidFill>
                  <a:schemeClr val="tx1"/>
                </a:solidFill>
              </a:rPr>
              <a:t> “</a:t>
            </a:r>
            <a:r>
              <a:rPr lang="nl-BE" sz="1600" i="1" dirty="0">
                <a:solidFill>
                  <a:schemeClr val="tx1"/>
                </a:solidFill>
              </a:rPr>
              <a:t>Is het wenselijk om het Belgische afstammingsrecht genderneutraal te maken? Zo ja, waarom en hoe zou dit in het Burgerlijk Wetboek geïmplementeerd moeten worden?” </a:t>
            </a:r>
          </a:p>
          <a:p>
            <a:pPr marL="0" indent="0">
              <a:buNone/>
            </a:pPr>
            <a:endParaRPr lang="nl-BE" sz="2000" i="1" dirty="0">
              <a:solidFill>
                <a:schemeClr val="tx1"/>
              </a:solidFill>
            </a:endParaRPr>
          </a:p>
          <a:p>
            <a:pPr lvl="0"/>
            <a:r>
              <a:rPr lang="nl-BE" sz="2000" dirty="0">
                <a:solidFill>
                  <a:schemeClr val="tx1"/>
                </a:solidFill>
              </a:rPr>
              <a:t>Vier subonderzoeksvragen:</a:t>
            </a:r>
          </a:p>
          <a:p>
            <a:pPr marL="0" indent="0" algn="just">
              <a:buNone/>
            </a:pPr>
            <a:r>
              <a:rPr lang="nl-BE" sz="1600" dirty="0">
                <a:solidFill>
                  <a:schemeClr val="tx1"/>
                </a:solidFill>
              </a:rPr>
              <a:t>(1): “</a:t>
            </a:r>
            <a:r>
              <a:rPr lang="nl-BE" sz="1600" i="1" dirty="0">
                <a:solidFill>
                  <a:schemeClr val="tx1"/>
                </a:solidFill>
              </a:rPr>
              <a:t>Welke historische evoluties typeren het Belgische afstammingsrecht in het kader van genderneutraliteit en hoe ziet de huidige regelgeving er op dit vlak uit</a:t>
            </a:r>
            <a:r>
              <a:rPr lang="nl-BE" sz="1600" dirty="0">
                <a:solidFill>
                  <a:schemeClr val="tx1"/>
                </a:solidFill>
              </a:rPr>
              <a:t>?” </a:t>
            </a:r>
            <a:endParaRPr lang="nl-BE" sz="16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nl-BE" sz="1600" dirty="0">
                <a:solidFill>
                  <a:schemeClr val="tx1"/>
                </a:solidFill>
              </a:rPr>
              <a:t>(2): “</a:t>
            </a:r>
            <a:r>
              <a:rPr lang="nl-BE" sz="1600" i="1" dirty="0">
                <a:solidFill>
                  <a:schemeClr val="tx1"/>
                </a:solidFill>
              </a:rPr>
              <a:t>Kan een genderneutraal afstammingsrecht vanuit een sociaalwetenschappelijke invalshoek gerechtvaardigd worden</a:t>
            </a:r>
            <a:r>
              <a:rPr lang="nl-BE" sz="1600" dirty="0">
                <a:solidFill>
                  <a:schemeClr val="tx1"/>
                </a:solidFill>
              </a:rPr>
              <a:t>?”</a:t>
            </a:r>
            <a:endParaRPr lang="nl-BE" sz="16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nl-BE" sz="1600" dirty="0">
                <a:solidFill>
                  <a:schemeClr val="tx1"/>
                </a:solidFill>
              </a:rPr>
              <a:t>(3): “(Hoe) kunnen andere landen, zoals Nederland, een bron van inspiratie uitmaken?</a:t>
            </a:r>
            <a:r>
              <a:rPr lang="nl-BE" sz="1600" i="1" dirty="0">
                <a:solidFill>
                  <a:schemeClr val="tx1"/>
                </a:solidFill>
              </a:rPr>
              <a:t>“</a:t>
            </a:r>
          </a:p>
          <a:p>
            <a:pPr marL="0" indent="0" algn="just">
              <a:buNone/>
            </a:pPr>
            <a:r>
              <a:rPr lang="nl-BE" sz="1600" dirty="0">
                <a:solidFill>
                  <a:schemeClr val="tx1"/>
                </a:solidFill>
              </a:rPr>
              <a:t>(4): </a:t>
            </a:r>
            <a:r>
              <a:rPr lang="nl-BE" sz="1600" i="1" dirty="0">
                <a:solidFill>
                  <a:schemeClr val="tx1"/>
                </a:solidFill>
              </a:rPr>
              <a:t>“Moet het Belgische afstammingsrecht hervormd worden in het kader van genderneutraliteit en, zo ja, hoe moet het in dat opzicht geherformuleerd worden?”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 descr="UNamur Logo — Université de Namur">
            <a:extLst>
              <a:ext uri="{FF2B5EF4-FFF2-40B4-BE49-F238E27FC236}">
                <a16:creationId xmlns:a16="http://schemas.microsoft.com/office/drawing/2014/main" id="{EAAB9E7D-1A4C-4C12-A666-8C34170F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35" y="5631698"/>
            <a:ext cx="1199365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22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53"/>
    </mc:Choice>
    <mc:Fallback xmlns="">
      <p:transition spd="slow" advTm="7165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1. Onderzoeksvragen en -methode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Het </a:t>
            </a:r>
            <a:r>
              <a:rPr lang="en-GB" dirty="0" err="1">
                <a:solidFill>
                  <a:schemeClr val="tx1"/>
                </a:solidFill>
              </a:rPr>
              <a:t>onderzoek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wordt</a:t>
            </a:r>
            <a:r>
              <a:rPr lang="en-GB" dirty="0">
                <a:solidFill>
                  <a:schemeClr val="tx1"/>
                </a:solidFill>
              </a:rPr>
              <a:t> gestructureerd op basis van </a:t>
            </a:r>
            <a:r>
              <a:rPr lang="en-GB" dirty="0" err="1">
                <a:solidFill>
                  <a:schemeClr val="tx1"/>
                </a:solidFill>
              </a:rPr>
              <a:t>drie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pijlers</a:t>
            </a:r>
            <a:r>
              <a:rPr lang="en-GB" dirty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GENDER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SEKSUELE GEAARDHEID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GENDERIDENTITEIT </a:t>
            </a:r>
          </a:p>
          <a:p>
            <a:pPr lvl="1"/>
            <a:endParaRPr lang="en-GB" dirty="0">
              <a:solidFill>
                <a:schemeClr val="tx1"/>
              </a:solidFill>
            </a:endParaRPr>
          </a:p>
          <a:p>
            <a:pPr lvl="1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 descr="UNamur Logo — Université de Namur">
            <a:extLst>
              <a:ext uri="{FF2B5EF4-FFF2-40B4-BE49-F238E27FC236}">
                <a16:creationId xmlns:a16="http://schemas.microsoft.com/office/drawing/2014/main" id="{EAAB9E7D-1A4C-4C12-A666-8C34170F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35" y="5631698"/>
            <a:ext cx="1199365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413A87B-0117-471C-A735-FE2529306657}"/>
              </a:ext>
            </a:extLst>
          </p:cNvPr>
          <p:cNvSpPr/>
          <p:nvPr/>
        </p:nvSpPr>
        <p:spPr>
          <a:xfrm>
            <a:off x="611560" y="2420888"/>
            <a:ext cx="4536504" cy="54984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92C6EE9-2DA9-4C78-BD7F-65F83F14FB61}"/>
              </a:ext>
            </a:extLst>
          </p:cNvPr>
          <p:cNvSpPr/>
          <p:nvPr/>
        </p:nvSpPr>
        <p:spPr>
          <a:xfrm>
            <a:off x="4943196" y="3092915"/>
            <a:ext cx="234280" cy="916537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741049-02AE-4B5E-96EF-7848B9C2E6F1}"/>
              </a:ext>
            </a:extLst>
          </p:cNvPr>
          <p:cNvSpPr txBox="1"/>
          <p:nvPr/>
        </p:nvSpPr>
        <p:spPr>
          <a:xfrm>
            <a:off x="3347864" y="4149080"/>
            <a:ext cx="55446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nl-BE" b="1" dirty="0">
                <a:latin typeface="Verdana" panose="020B0604030504040204" pitchFamily="34" charset="0"/>
                <a:ea typeface="Verdana" panose="020B0604030504040204" pitchFamily="34" charset="0"/>
              </a:rPr>
              <a:t>Vrouwenparen</a:t>
            </a: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: wet 5 mei 2014 houdende de vaststelling van de afstamming van de meemoeder</a:t>
            </a:r>
          </a:p>
          <a:p>
            <a:pPr marL="285750" indent="-285750" algn="just">
              <a:buFontTx/>
              <a:buChar char="-"/>
            </a:pPr>
            <a:r>
              <a:rPr lang="nl-BE" b="1" dirty="0">
                <a:latin typeface="Verdana" panose="020B0604030504040204" pitchFamily="34" charset="0"/>
                <a:ea typeface="Verdana" panose="020B0604030504040204" pitchFamily="34" charset="0"/>
              </a:rPr>
              <a:t>Mannenparen</a:t>
            </a: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 : geen specifiek wettelijk kader</a:t>
            </a:r>
          </a:p>
          <a:p>
            <a:pPr marL="1200150" lvl="2" indent="-285750" algn="just">
              <a:buFontTx/>
              <a:buChar char="-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Draagmoederschap </a:t>
            </a:r>
          </a:p>
          <a:p>
            <a:pPr marL="1200150" lvl="2" indent="-285750" algn="just">
              <a:buFontTx/>
              <a:buChar char="-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Adoptie  </a:t>
            </a:r>
          </a:p>
        </p:txBody>
      </p:sp>
    </p:spTree>
    <p:extLst>
      <p:ext uri="{BB962C8B-B14F-4D97-AF65-F5344CB8AC3E}">
        <p14:creationId xmlns:p14="http://schemas.microsoft.com/office/powerpoint/2010/main" val="275583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53"/>
    </mc:Choice>
    <mc:Fallback xmlns="">
      <p:transition spd="slow" advTm="716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Sociaalwetenschappelijk onderzoek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 marL="0" indent="0" algn="just">
              <a:buNone/>
            </a:pPr>
            <a:endParaRPr lang="en-GB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“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Kan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een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genderneutraal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afstammingsrecht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vanuit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een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sociaalwetenschappelijke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invalshoek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gerechtvaardigd</a:t>
            </a:r>
            <a:r>
              <a:rPr lang="en-GB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i="1" dirty="0" err="1">
                <a:solidFill>
                  <a:schemeClr val="tx1"/>
                </a:solidFill>
                <a:sym typeface="Wingdings" panose="05000000000000000000" pitchFamily="2" charset="2"/>
              </a:rPr>
              <a:t>worden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?” </a:t>
            </a:r>
          </a:p>
          <a:p>
            <a:pPr marL="0" indent="0" algn="just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360000" algn="just"/>
            <a:r>
              <a:rPr lang="en-GB" sz="2000" b="1" dirty="0" err="1">
                <a:solidFill>
                  <a:schemeClr val="tx1"/>
                </a:solidFill>
              </a:rPr>
              <a:t>Motivatie</a:t>
            </a:r>
            <a:r>
              <a:rPr lang="en-GB" sz="2000" dirty="0">
                <a:solidFill>
                  <a:schemeClr val="tx1"/>
                </a:solidFill>
              </a:rPr>
              <a:t>: </a:t>
            </a:r>
            <a:r>
              <a:rPr lang="en-GB" sz="2000" dirty="0" err="1">
                <a:solidFill>
                  <a:schemeClr val="tx1"/>
                </a:solidFill>
              </a:rPr>
              <a:t>bevindingen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kunnen</a:t>
            </a:r>
            <a:r>
              <a:rPr lang="en-GB" sz="2000" dirty="0">
                <a:solidFill>
                  <a:schemeClr val="tx1"/>
                </a:solidFill>
              </a:rPr>
              <a:t> de basis </a:t>
            </a:r>
            <a:r>
              <a:rPr lang="en-GB" sz="2000" dirty="0" err="1">
                <a:solidFill>
                  <a:schemeClr val="tx1"/>
                </a:solidFill>
              </a:rPr>
              <a:t>vormen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voor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voorstellen</a:t>
            </a:r>
            <a:r>
              <a:rPr lang="en-GB" sz="2000" dirty="0">
                <a:solidFill>
                  <a:schemeClr val="tx1"/>
                </a:solidFill>
              </a:rPr>
              <a:t> tot </a:t>
            </a:r>
            <a:r>
              <a:rPr lang="en-GB" sz="2000" dirty="0" err="1">
                <a:solidFill>
                  <a:schemeClr val="tx1"/>
                </a:solidFill>
              </a:rPr>
              <a:t>wijziging</a:t>
            </a:r>
            <a:r>
              <a:rPr lang="en-GB" sz="2000" dirty="0">
                <a:solidFill>
                  <a:schemeClr val="tx1"/>
                </a:solidFill>
              </a:rPr>
              <a:t> van het </a:t>
            </a:r>
            <a:r>
              <a:rPr lang="en-GB" sz="2000" dirty="0" err="1">
                <a:solidFill>
                  <a:schemeClr val="tx1"/>
                </a:solidFill>
              </a:rPr>
              <a:t>wettelijk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kader</a:t>
            </a:r>
            <a:endParaRPr lang="en-GB" sz="2000" dirty="0">
              <a:solidFill>
                <a:schemeClr val="tx1"/>
              </a:solidFill>
            </a:endParaRPr>
          </a:p>
          <a:p>
            <a:pPr marL="360000" algn="just"/>
            <a:r>
              <a:rPr lang="en-GB" sz="2000" b="1" dirty="0" err="1">
                <a:solidFill>
                  <a:schemeClr val="tx1"/>
                </a:solidFill>
              </a:rPr>
              <a:t>Methode</a:t>
            </a:r>
            <a:r>
              <a:rPr lang="en-GB" sz="2000" dirty="0">
                <a:solidFill>
                  <a:schemeClr val="tx1"/>
                </a:solidFill>
              </a:rPr>
              <a:t>: </a:t>
            </a:r>
            <a:r>
              <a:rPr lang="en-GB" sz="2000" dirty="0" err="1">
                <a:solidFill>
                  <a:schemeClr val="tx1"/>
                </a:solidFill>
              </a:rPr>
              <a:t>systematisch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literatuuronderzoek</a:t>
            </a:r>
            <a:endParaRPr lang="en-GB" sz="2000" dirty="0">
              <a:solidFill>
                <a:schemeClr val="tx1"/>
              </a:solidFill>
            </a:endParaRPr>
          </a:p>
          <a:p>
            <a:pPr marL="360000" algn="just"/>
            <a:r>
              <a:rPr lang="en-GB" sz="2000" b="1" dirty="0" err="1">
                <a:solidFill>
                  <a:schemeClr val="tx1"/>
                </a:solidFill>
              </a:rPr>
              <a:t>Doelstelling</a:t>
            </a:r>
            <a:r>
              <a:rPr lang="en-GB" sz="2000" dirty="0">
                <a:solidFill>
                  <a:schemeClr val="tx1"/>
                </a:solidFill>
              </a:rPr>
              <a:t>: analyse van de impact van het gender, de </a:t>
            </a:r>
            <a:r>
              <a:rPr lang="en-GB" sz="2000" dirty="0" err="1">
                <a:solidFill>
                  <a:schemeClr val="tx1"/>
                </a:solidFill>
              </a:rPr>
              <a:t>seksuele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geaardheid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en</a:t>
            </a:r>
            <a:r>
              <a:rPr lang="en-GB" sz="2000" dirty="0">
                <a:solidFill>
                  <a:schemeClr val="tx1"/>
                </a:solidFill>
              </a:rPr>
              <a:t> de </a:t>
            </a:r>
            <a:r>
              <a:rPr lang="en-GB" sz="2000" dirty="0" err="1">
                <a:solidFill>
                  <a:schemeClr val="tx1"/>
                </a:solidFill>
              </a:rPr>
              <a:t>genderidentiteit</a:t>
            </a:r>
            <a:r>
              <a:rPr lang="en-GB" sz="2000" dirty="0">
                <a:solidFill>
                  <a:schemeClr val="tx1"/>
                </a:solidFill>
              </a:rPr>
              <a:t> (cf. </a:t>
            </a:r>
            <a:r>
              <a:rPr lang="en-GB" sz="2000" dirty="0" err="1">
                <a:solidFill>
                  <a:schemeClr val="tx1"/>
                </a:solidFill>
              </a:rPr>
              <a:t>driepijlerstructuur</a:t>
            </a:r>
            <a:r>
              <a:rPr lang="en-GB" sz="2000" dirty="0">
                <a:solidFill>
                  <a:schemeClr val="tx1"/>
                </a:solidFill>
              </a:rPr>
              <a:t>) op het </a:t>
            </a:r>
            <a:r>
              <a:rPr lang="en-GB" sz="2000" dirty="0" err="1">
                <a:solidFill>
                  <a:schemeClr val="tx1"/>
                </a:solidFill>
              </a:rPr>
              <a:t>welbevinden</a:t>
            </a:r>
            <a:r>
              <a:rPr lang="en-GB" sz="2000" dirty="0">
                <a:solidFill>
                  <a:schemeClr val="tx1"/>
                </a:solidFill>
              </a:rPr>
              <a:t> van </a:t>
            </a:r>
            <a:r>
              <a:rPr lang="en-GB" sz="2000" dirty="0" err="1">
                <a:solidFill>
                  <a:schemeClr val="tx1"/>
                </a:solidFill>
              </a:rPr>
              <a:t>zowel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ouders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als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kinderen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endParaRPr lang="en-GB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 descr="UNamur Logo — Université de Namur">
            <a:extLst>
              <a:ext uri="{FF2B5EF4-FFF2-40B4-BE49-F238E27FC236}">
                <a16:creationId xmlns:a16="http://schemas.microsoft.com/office/drawing/2014/main" id="{EAAB9E7D-1A4C-4C12-A666-8C34170F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35" y="5631698"/>
            <a:ext cx="1199365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9D0A7F-27FD-491D-AEE4-102E0A785938}"/>
              </a:ext>
            </a:extLst>
          </p:cNvPr>
          <p:cNvSpPr txBox="1"/>
          <p:nvPr/>
        </p:nvSpPr>
        <p:spPr>
          <a:xfrm rot="10800000" flipH="1" flipV="1">
            <a:off x="3779912" y="5719145"/>
            <a:ext cx="4004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cap="small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homoseksuele mannenparen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A37846-D0B5-4F66-B592-19D41E209DD6}"/>
              </a:ext>
            </a:extLst>
          </p:cNvPr>
          <p:cNvSpPr/>
          <p:nvPr/>
        </p:nvSpPr>
        <p:spPr>
          <a:xfrm>
            <a:off x="251520" y="4199517"/>
            <a:ext cx="3672407" cy="436266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" name="Graphic 10" descr="Magnifying glass">
            <a:extLst>
              <a:ext uri="{FF2B5EF4-FFF2-40B4-BE49-F238E27FC236}">
                <a16:creationId xmlns:a16="http://schemas.microsoft.com/office/drawing/2014/main" id="{155DD793-638B-413A-973C-CB19B5A2F7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49966" y="51385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5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53"/>
    </mc:Choice>
    <mc:Fallback xmlns="">
      <p:transition spd="slow" advTm="716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784976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Sociaalwetenschappelijk onderzoek: bevindingen m.b.t. homoseksuele mannenparen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GB" dirty="0">
                <a:solidFill>
                  <a:schemeClr val="tx1"/>
                </a:solidFill>
              </a:rPr>
              <a:t>2.1. </a:t>
            </a:r>
            <a:r>
              <a:rPr lang="en-GB" u="sng" dirty="0">
                <a:solidFill>
                  <a:schemeClr val="tx1"/>
                </a:solidFill>
              </a:rPr>
              <a:t>OUDERS: de </a:t>
            </a:r>
            <a:r>
              <a:rPr lang="en-GB" u="sng" dirty="0" err="1">
                <a:solidFill>
                  <a:schemeClr val="tx1"/>
                </a:solidFill>
              </a:rPr>
              <a:t>weg</a:t>
            </a:r>
            <a:r>
              <a:rPr lang="en-GB" u="sng" dirty="0">
                <a:solidFill>
                  <a:schemeClr val="tx1"/>
                </a:solidFill>
              </a:rPr>
              <a:t> </a:t>
            </a:r>
            <a:r>
              <a:rPr lang="en-GB" u="sng" dirty="0" err="1">
                <a:solidFill>
                  <a:schemeClr val="tx1"/>
                </a:solidFill>
              </a:rPr>
              <a:t>naar</a:t>
            </a:r>
            <a:r>
              <a:rPr lang="en-GB" u="sng" dirty="0">
                <a:solidFill>
                  <a:schemeClr val="tx1"/>
                </a:solidFill>
              </a:rPr>
              <a:t> het </a:t>
            </a:r>
            <a:r>
              <a:rPr lang="en-GB" u="sng" dirty="0" err="1">
                <a:solidFill>
                  <a:schemeClr val="tx1"/>
                </a:solidFill>
              </a:rPr>
              <a:t>ouderschap</a:t>
            </a:r>
            <a:endParaRPr lang="en-GB" u="sng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GB" sz="2000" dirty="0">
                <a:solidFill>
                  <a:schemeClr val="tx1"/>
                </a:solidFill>
              </a:rPr>
              <a:t>Hoge </a:t>
            </a:r>
            <a:r>
              <a:rPr lang="en-GB" sz="2000" dirty="0" err="1">
                <a:solidFill>
                  <a:schemeClr val="tx1"/>
                </a:solidFill>
              </a:rPr>
              <a:t>verwachtingen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verlangens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t.a.v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  <a:r>
              <a:rPr lang="en-GB" sz="2000" dirty="0" err="1">
                <a:solidFill>
                  <a:schemeClr val="tx1"/>
                </a:solidFill>
              </a:rPr>
              <a:t>ouderschap</a:t>
            </a:r>
            <a:endParaRPr lang="en-GB" sz="2000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GB" sz="2000" dirty="0" err="1">
                <a:solidFill>
                  <a:srgbClr val="C00000"/>
                </a:solidFill>
              </a:rPr>
              <a:t>Echter</a:t>
            </a:r>
            <a:r>
              <a:rPr lang="en-GB" sz="2000" dirty="0">
                <a:solidFill>
                  <a:schemeClr val="tx1"/>
                </a:solidFill>
              </a:rPr>
              <a:t>: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</a:rPr>
              <a:t>Hindernissen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zoals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culturele</a:t>
            </a:r>
            <a:r>
              <a:rPr lang="en-GB" sz="1600" dirty="0">
                <a:solidFill>
                  <a:schemeClr val="tx1"/>
                </a:solidFill>
              </a:rPr>
              <a:t> of </a:t>
            </a:r>
            <a:r>
              <a:rPr lang="en-GB" sz="1600" dirty="0" err="1">
                <a:solidFill>
                  <a:schemeClr val="tx1"/>
                </a:solidFill>
              </a:rPr>
              <a:t>wettelijke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normen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en</a:t>
            </a:r>
            <a:r>
              <a:rPr lang="en-GB" sz="1600" dirty="0">
                <a:solidFill>
                  <a:schemeClr val="tx1"/>
                </a:solidFill>
              </a:rPr>
              <a:t> (in </a:t>
            </a:r>
            <a:r>
              <a:rPr lang="en-GB" sz="1600" dirty="0" err="1">
                <a:solidFill>
                  <a:schemeClr val="tx1"/>
                </a:solidFill>
              </a:rPr>
              <a:t>grote</a:t>
            </a:r>
            <a:r>
              <a:rPr lang="en-GB" sz="1600" dirty="0">
                <a:solidFill>
                  <a:schemeClr val="tx1"/>
                </a:solidFill>
              </a:rPr>
              <a:t> mate) </a:t>
            </a:r>
            <a:r>
              <a:rPr lang="en-GB" sz="1600" dirty="0" err="1">
                <a:solidFill>
                  <a:schemeClr val="tx1"/>
                </a:solidFill>
              </a:rPr>
              <a:t>sociale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verwachtingen</a:t>
            </a:r>
            <a:r>
              <a:rPr lang="en-GB" sz="1600" dirty="0">
                <a:solidFill>
                  <a:schemeClr val="tx1"/>
                </a:solidFill>
              </a:rPr>
              <a:t> 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Vooroordelen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discriminerende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praktijken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in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professionele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sectoren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GB" sz="2000" dirty="0" err="1">
                <a:solidFill>
                  <a:srgbClr val="C00000"/>
                </a:solidFill>
              </a:rPr>
              <a:t>Gevolg</a:t>
            </a:r>
            <a:r>
              <a:rPr lang="en-GB" sz="2000" dirty="0">
                <a:solidFill>
                  <a:schemeClr val="tx1"/>
                </a:solidFill>
              </a:rPr>
              <a:t>: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</a:rPr>
              <a:t>Gevoelens</a:t>
            </a:r>
            <a:r>
              <a:rPr lang="en-GB" sz="1600" dirty="0">
                <a:solidFill>
                  <a:schemeClr val="tx1"/>
                </a:solidFill>
              </a:rPr>
              <a:t> van </a:t>
            </a:r>
            <a:r>
              <a:rPr lang="en-GB" sz="1600" dirty="0" err="1">
                <a:solidFill>
                  <a:schemeClr val="tx1"/>
                </a:solidFill>
              </a:rPr>
              <a:t>afwijzing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en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afkeuring</a:t>
            </a:r>
            <a:endParaRPr lang="en-GB" sz="1600" dirty="0">
              <a:solidFill>
                <a:schemeClr val="tx1"/>
              </a:solidFill>
            </a:endParaRP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Twijfels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onzekerheden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geïnternaliseerde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heteronormatieve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aannames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inzake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ouderschap</a:t>
            </a: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0" lvl="1" indent="0" algn="just">
              <a:buNone/>
            </a:pP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0" algn="just">
              <a:buFontTx/>
              <a:buChar char="-"/>
            </a:pPr>
            <a:r>
              <a:rPr lang="en-GB" sz="2000" dirty="0" err="1">
                <a:solidFill>
                  <a:srgbClr val="9BBB59"/>
                </a:solidFill>
                <a:sym typeface="Wingdings" panose="05000000000000000000" pitchFamily="2" charset="2"/>
              </a:rPr>
              <a:t>Mitigerende</a:t>
            </a:r>
            <a:r>
              <a:rPr lang="en-GB" sz="2000" dirty="0">
                <a:solidFill>
                  <a:srgbClr val="9BBB59"/>
                </a:solidFill>
                <a:sym typeface="Wingdings" panose="05000000000000000000" pitchFamily="2" charset="2"/>
              </a:rPr>
              <a:t> </a:t>
            </a:r>
            <a:r>
              <a:rPr lang="en-GB" sz="2000" dirty="0" err="1">
                <a:solidFill>
                  <a:srgbClr val="9BBB59"/>
                </a:solidFill>
                <a:sym typeface="Wingdings" panose="05000000000000000000" pitchFamily="2" charset="2"/>
              </a:rPr>
              <a:t>factoren</a:t>
            </a:r>
            <a:r>
              <a:rPr lang="en-GB" sz="2000" dirty="0">
                <a:solidFill>
                  <a:prstClr val="black"/>
                </a:solidFill>
                <a:sym typeface="Wingdings" panose="05000000000000000000" pitchFamily="2" charset="2"/>
              </a:rPr>
              <a:t>:</a:t>
            </a:r>
            <a:r>
              <a:rPr lang="en-GB" sz="2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Familiale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acceptatie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sociale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steun</a:t>
            </a: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Passende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professionele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begeleiding</a:t>
            </a: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 algn="just">
              <a:buFontTx/>
              <a:buChar char="-"/>
            </a:pPr>
            <a:endParaRPr lang="en-GB" sz="1800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457200" lvl="1" indent="0" algn="just">
              <a:buNone/>
            </a:pP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5" name="Picture 2" descr="UNamur Logo — Université de Namur">
            <a:extLst>
              <a:ext uri="{FF2B5EF4-FFF2-40B4-BE49-F238E27FC236}">
                <a16:creationId xmlns:a16="http://schemas.microsoft.com/office/drawing/2014/main" id="{EAAB9E7D-1A4C-4C12-A666-8C34170F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35" y="5631698"/>
            <a:ext cx="1199365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99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53"/>
    </mc:Choice>
    <mc:Fallback xmlns="">
      <p:transition spd="slow" advTm="7165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784976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Sociaalwetenschappelijk onderzoek: bevindingen m.b.t. homoseksuele mannenparen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GB" dirty="0">
                <a:solidFill>
                  <a:schemeClr val="tx1"/>
                </a:solidFill>
              </a:rPr>
              <a:t>2.1. </a:t>
            </a:r>
            <a:r>
              <a:rPr lang="en-GB" u="sng" dirty="0">
                <a:solidFill>
                  <a:schemeClr val="tx1"/>
                </a:solidFill>
              </a:rPr>
              <a:t>OUDERS: </a:t>
            </a:r>
            <a:r>
              <a:rPr lang="en-GB" u="sng" dirty="0" err="1">
                <a:solidFill>
                  <a:schemeClr val="tx1"/>
                </a:solidFill>
              </a:rPr>
              <a:t>tijdens</a:t>
            </a:r>
            <a:r>
              <a:rPr lang="en-GB" u="sng" dirty="0">
                <a:solidFill>
                  <a:schemeClr val="tx1"/>
                </a:solidFill>
              </a:rPr>
              <a:t> het </a:t>
            </a:r>
            <a:r>
              <a:rPr lang="en-GB" u="sng" dirty="0" err="1">
                <a:solidFill>
                  <a:schemeClr val="tx1"/>
                </a:solidFill>
              </a:rPr>
              <a:t>ouderschap</a:t>
            </a:r>
            <a:endParaRPr lang="en-GB" u="sng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GB" sz="2000" dirty="0" err="1">
                <a:solidFill>
                  <a:schemeClr val="tx1"/>
                </a:solidFill>
              </a:rPr>
              <a:t>Ouderlijk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welzijn</a:t>
            </a:r>
            <a:r>
              <a:rPr lang="en-GB" sz="2000" dirty="0">
                <a:solidFill>
                  <a:schemeClr val="tx1"/>
                </a:solidFill>
              </a:rPr>
              <a:t>: </a:t>
            </a:r>
            <a:r>
              <a:rPr lang="en-GB" sz="2000" dirty="0" err="1">
                <a:solidFill>
                  <a:schemeClr val="tx1"/>
                </a:solidFill>
              </a:rPr>
              <a:t>geen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verschillen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tussen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homoseksuele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heteroseksuele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oudergezinnen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GB" sz="2000" dirty="0" err="1">
                <a:solidFill>
                  <a:srgbClr val="C00000"/>
                </a:solidFill>
                <a:sym typeface="Wingdings" panose="05000000000000000000" pitchFamily="2" charset="2"/>
              </a:rPr>
              <a:t>Echter</a:t>
            </a:r>
            <a:r>
              <a:rPr lang="en-GB" sz="2000" dirty="0">
                <a:solidFill>
                  <a:schemeClr val="tx1"/>
                </a:solidFill>
                <a:sym typeface="Wingdings" panose="05000000000000000000" pitchFamily="2" charset="2"/>
              </a:rPr>
              <a:t>: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Homofobie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stigmatisering</a:t>
            </a: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0" lvl="1" indent="0" algn="just">
              <a:buNone/>
            </a:pP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 Moeder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nog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steeds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beschouwd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als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primair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in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opvoeding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van kind</a:t>
            </a:r>
          </a:p>
          <a:p>
            <a:pPr lvl="0" algn="just">
              <a:buFontTx/>
              <a:buChar char="-"/>
            </a:pPr>
            <a:r>
              <a:rPr lang="en-GB" sz="2000" dirty="0" err="1">
                <a:solidFill>
                  <a:srgbClr val="C00000"/>
                </a:solidFill>
                <a:sym typeface="Wingdings" panose="05000000000000000000" pitchFamily="2" charset="2"/>
              </a:rPr>
              <a:t>Gevolg</a:t>
            </a:r>
            <a:r>
              <a:rPr lang="en-GB" sz="2000" dirty="0">
                <a:solidFill>
                  <a:prstClr val="black"/>
                </a:solidFill>
                <a:sym typeface="Wingdings" panose="05000000000000000000" pitchFamily="2" charset="2"/>
              </a:rPr>
              <a:t>: </a:t>
            </a: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 algn="just">
              <a:buFontTx/>
              <a:buChar char="-"/>
            </a:pP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Stress,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onzekerheid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geïnternaliseerde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heteronormativiteit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gevoelens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van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isolatie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marL="457200" lvl="1" indent="0" algn="just">
              <a:buNone/>
            </a:pP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buFontTx/>
              <a:buChar char="-"/>
            </a:pPr>
            <a:r>
              <a:rPr lang="en-GB" sz="2000" dirty="0" err="1">
                <a:solidFill>
                  <a:schemeClr val="accent3"/>
                </a:solidFill>
                <a:sym typeface="Wingdings" panose="05000000000000000000" pitchFamily="2" charset="2"/>
              </a:rPr>
              <a:t>Mitigerende</a:t>
            </a:r>
            <a:r>
              <a:rPr lang="en-GB" sz="2000" dirty="0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en-GB" sz="2000" dirty="0" err="1">
                <a:solidFill>
                  <a:schemeClr val="accent3"/>
                </a:solidFill>
                <a:sym typeface="Wingdings" panose="05000000000000000000" pitchFamily="2" charset="2"/>
              </a:rPr>
              <a:t>factoren</a:t>
            </a:r>
            <a:r>
              <a:rPr lang="en-GB" sz="2000" dirty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  <a:r>
              <a:rPr lang="en-GB" sz="2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</a:p>
          <a:p>
            <a:pPr lvl="1" algn="just">
              <a:buFontTx/>
              <a:buChar char="-"/>
            </a:pPr>
            <a:r>
              <a:rPr lang="en-GB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Familiale</a:t>
            </a:r>
            <a:r>
              <a:rPr lang="en-GB" sz="1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acceptatie</a:t>
            </a:r>
            <a:r>
              <a:rPr lang="en-GB" sz="1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en</a:t>
            </a:r>
            <a:r>
              <a:rPr lang="en-GB" sz="1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sociale</a:t>
            </a:r>
            <a:r>
              <a:rPr lang="en-GB" sz="1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steun</a:t>
            </a:r>
            <a:r>
              <a:rPr lang="en-GB" sz="1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lvl="1" algn="just">
              <a:buFontTx/>
              <a:buChar char="-"/>
            </a:pPr>
            <a:r>
              <a:rPr lang="en-GB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Passende</a:t>
            </a:r>
            <a:r>
              <a:rPr lang="en-GB" sz="1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professionele</a:t>
            </a:r>
            <a:r>
              <a:rPr lang="en-GB" sz="1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begeleiding</a:t>
            </a:r>
            <a:endParaRPr lang="en-GB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 algn="just">
              <a:buFontTx/>
              <a:buChar char="-"/>
            </a:pPr>
            <a:r>
              <a:rPr lang="en-GB" sz="1400" b="1" dirty="0" err="1">
                <a:solidFill>
                  <a:schemeClr val="tx1"/>
                </a:solidFill>
                <a:sym typeface="Wingdings" panose="05000000000000000000" pitchFamily="2" charset="2"/>
              </a:rPr>
              <a:t>Juridische</a:t>
            </a:r>
            <a:r>
              <a:rPr lang="en-GB" sz="14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sym typeface="Wingdings" panose="05000000000000000000" pitchFamily="2" charset="2"/>
              </a:rPr>
              <a:t>erkenning</a:t>
            </a:r>
            <a:r>
              <a:rPr lang="en-GB" sz="14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400" dirty="0">
                <a:solidFill>
                  <a:schemeClr val="tx1"/>
                </a:solidFill>
                <a:sym typeface="Wingdings" panose="05000000000000000000" pitchFamily="2" charset="2"/>
              </a:rPr>
              <a:t>(cf. Gartrell et al., 2019; D’Amore et. al., 2023)</a:t>
            </a:r>
          </a:p>
          <a:p>
            <a:pPr marL="457200" lvl="1" indent="0" algn="just">
              <a:buNone/>
            </a:pP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5" name="Picture 2" descr="UNamur Logo — Université de Namur">
            <a:extLst>
              <a:ext uri="{FF2B5EF4-FFF2-40B4-BE49-F238E27FC236}">
                <a16:creationId xmlns:a16="http://schemas.microsoft.com/office/drawing/2014/main" id="{EAAB9E7D-1A4C-4C12-A666-8C34170F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35" y="5631698"/>
            <a:ext cx="1199365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7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53"/>
    </mc:Choice>
    <mc:Fallback xmlns="">
      <p:transition spd="slow" advTm="7165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784976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Sociaalwetenschappelijk onderzoek: bevindingen m.b.t. homoseksuele mannenparen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GB" dirty="0">
                <a:solidFill>
                  <a:schemeClr val="tx1"/>
                </a:solidFill>
              </a:rPr>
              <a:t>2.2. </a:t>
            </a:r>
            <a:r>
              <a:rPr lang="en-GB" u="sng" dirty="0">
                <a:solidFill>
                  <a:schemeClr val="tx1"/>
                </a:solidFill>
              </a:rPr>
              <a:t>KINDEREN </a:t>
            </a:r>
          </a:p>
          <a:p>
            <a:pPr marL="0" indent="0" algn="just">
              <a:buNone/>
            </a:pPr>
            <a:endParaRPr lang="en-GB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0" algn="just">
              <a:buFontTx/>
              <a:buChar char="-"/>
            </a:pPr>
            <a:r>
              <a:rPr lang="en-GB" sz="2000" dirty="0" err="1">
                <a:solidFill>
                  <a:prstClr val="black"/>
                </a:solidFill>
              </a:rPr>
              <a:t>Geen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verschillen</a:t>
            </a:r>
            <a:r>
              <a:rPr lang="en-GB" sz="2000" dirty="0">
                <a:solidFill>
                  <a:prstClr val="black"/>
                </a:solidFill>
              </a:rPr>
              <a:t> in </a:t>
            </a:r>
            <a:r>
              <a:rPr lang="en-GB" sz="2000" dirty="0" err="1">
                <a:solidFill>
                  <a:prstClr val="black"/>
                </a:solidFill>
              </a:rPr>
              <a:t>psychisch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welbevinden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en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ontwikkeling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tussen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kinderen</a:t>
            </a:r>
            <a:r>
              <a:rPr lang="en-GB" sz="2000" dirty="0">
                <a:solidFill>
                  <a:prstClr val="black"/>
                </a:solidFill>
              </a:rPr>
              <a:t> van </a:t>
            </a:r>
            <a:r>
              <a:rPr lang="en-GB" sz="2000" dirty="0" err="1">
                <a:solidFill>
                  <a:prstClr val="black"/>
                </a:solidFill>
              </a:rPr>
              <a:t>homoseksuele</a:t>
            </a:r>
            <a:r>
              <a:rPr lang="en-GB" sz="2000" dirty="0">
                <a:solidFill>
                  <a:prstClr val="black"/>
                </a:solidFill>
              </a:rPr>
              <a:t> – </a:t>
            </a:r>
            <a:r>
              <a:rPr lang="en-GB" sz="2000" dirty="0" err="1">
                <a:solidFill>
                  <a:prstClr val="black"/>
                </a:solidFill>
              </a:rPr>
              <a:t>heteroseksuele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ouders</a:t>
            </a:r>
            <a:endParaRPr lang="en-GB" sz="2000" dirty="0">
              <a:solidFill>
                <a:prstClr val="black"/>
              </a:solidFill>
            </a:endParaRPr>
          </a:p>
          <a:p>
            <a:pPr lvl="0" algn="just">
              <a:buFontTx/>
              <a:buChar char="-"/>
            </a:pPr>
            <a:r>
              <a:rPr lang="en-GB" sz="2000" dirty="0" err="1">
                <a:solidFill>
                  <a:srgbClr val="C00000"/>
                </a:solidFill>
              </a:rPr>
              <a:t>Echter</a:t>
            </a:r>
            <a:r>
              <a:rPr lang="en-GB" sz="2000" dirty="0">
                <a:solidFill>
                  <a:prstClr val="black"/>
                </a:solidFill>
              </a:rPr>
              <a:t>: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prstClr val="black"/>
                </a:solidFill>
              </a:rPr>
              <a:t>Hogere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niveaus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ouderlijke</a:t>
            </a:r>
            <a:r>
              <a:rPr lang="en-GB" sz="1600" dirty="0">
                <a:solidFill>
                  <a:prstClr val="black"/>
                </a:solidFill>
              </a:rPr>
              <a:t> stress </a:t>
            </a:r>
            <a:r>
              <a:rPr lang="en-GB" sz="1600" dirty="0" err="1">
                <a:solidFill>
                  <a:prstClr val="black"/>
                </a:solidFill>
              </a:rPr>
              <a:t>en</a:t>
            </a:r>
            <a:r>
              <a:rPr lang="en-GB" sz="1600" dirty="0">
                <a:solidFill>
                  <a:prstClr val="black"/>
                </a:solidFill>
              </a:rPr>
              <a:t> inter-</a:t>
            </a:r>
            <a:r>
              <a:rPr lang="en-GB" sz="1600" dirty="0" err="1">
                <a:solidFill>
                  <a:prstClr val="black"/>
                </a:solidFill>
              </a:rPr>
              <a:t>ouderlijk</a:t>
            </a:r>
            <a:r>
              <a:rPr lang="en-GB" sz="1600" dirty="0">
                <a:solidFill>
                  <a:prstClr val="black"/>
                </a:solidFill>
              </a:rPr>
              <a:t> conflict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prstClr val="black"/>
                </a:solidFill>
              </a:rPr>
              <a:t>Stigmatiserende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ervaringen</a:t>
            </a:r>
            <a:r>
              <a:rPr lang="en-GB" sz="1600" dirty="0">
                <a:solidFill>
                  <a:prstClr val="black"/>
                </a:solidFill>
              </a:rPr>
              <a:t> of </a:t>
            </a:r>
            <a:r>
              <a:rPr lang="en-GB" sz="1600" dirty="0" err="1">
                <a:solidFill>
                  <a:prstClr val="black"/>
                </a:solidFill>
              </a:rPr>
              <a:t>pestgedrag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vanwege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leeftijdsgenoten</a:t>
            </a:r>
            <a:endParaRPr lang="en-GB" sz="1600" dirty="0">
              <a:solidFill>
                <a:prstClr val="black"/>
              </a:solidFill>
            </a:endParaRPr>
          </a:p>
          <a:p>
            <a:pPr marL="457200" lvl="1" indent="0" algn="just">
              <a:buNone/>
            </a:pPr>
            <a:endParaRPr lang="en-GB" sz="1800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457200" lvl="1" indent="0" algn="just">
              <a:buNone/>
            </a:pPr>
            <a:r>
              <a:rPr lang="en-GB" sz="1800" dirty="0">
                <a:solidFill>
                  <a:prstClr val="black"/>
                </a:solidFill>
                <a:sym typeface="Wingdings" panose="05000000000000000000" pitchFamily="2" charset="2"/>
              </a:rPr>
              <a:t>    </a:t>
            </a:r>
            <a:r>
              <a:rPr lang="en-GB" sz="1600" dirty="0">
                <a:solidFill>
                  <a:prstClr val="black"/>
                </a:solidFill>
                <a:sym typeface="Wingdings" panose="05000000000000000000" pitchFamily="2" charset="2"/>
              </a:rPr>
              <a:t>Meer </a:t>
            </a:r>
            <a:r>
              <a:rPr lang="en-GB" sz="1600" dirty="0" err="1">
                <a:solidFill>
                  <a:prstClr val="black"/>
                </a:solidFill>
                <a:sym typeface="Wingdings" panose="05000000000000000000" pitchFamily="2" charset="2"/>
              </a:rPr>
              <a:t>gedragsproblemen</a:t>
            </a:r>
            <a:r>
              <a:rPr lang="en-GB" sz="16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prstClr val="black"/>
                </a:solidFill>
                <a:sym typeface="Wingdings" panose="05000000000000000000" pitchFamily="2" charset="2"/>
              </a:rPr>
              <a:t>en</a:t>
            </a:r>
            <a:r>
              <a:rPr lang="en-GB" sz="16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prstClr val="black"/>
                </a:solidFill>
                <a:sym typeface="Wingdings" panose="05000000000000000000" pitchFamily="2" charset="2"/>
              </a:rPr>
              <a:t>emotionele</a:t>
            </a:r>
            <a:r>
              <a:rPr lang="en-GB" sz="16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prstClr val="black"/>
                </a:solidFill>
                <a:sym typeface="Wingdings" panose="05000000000000000000" pitchFamily="2" charset="2"/>
              </a:rPr>
              <a:t>instabiliteit</a:t>
            </a:r>
            <a:r>
              <a:rPr lang="en-GB" sz="16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prstClr val="black"/>
                </a:solidFill>
                <a:sym typeface="Wingdings" panose="05000000000000000000" pitchFamily="2" charset="2"/>
              </a:rPr>
              <a:t>bij</a:t>
            </a:r>
            <a:r>
              <a:rPr lang="en-GB" sz="16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prstClr val="black"/>
                </a:solidFill>
                <a:sym typeface="Wingdings" panose="05000000000000000000" pitchFamily="2" charset="2"/>
              </a:rPr>
              <a:t>kinderen</a:t>
            </a:r>
            <a:r>
              <a:rPr lang="en-GB" sz="16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</a:p>
          <a:p>
            <a:pPr marL="457200" lvl="1" indent="0" algn="just">
              <a:buNone/>
            </a:pPr>
            <a:endParaRPr lang="en-GB" sz="1600" dirty="0">
              <a:solidFill>
                <a:prstClr val="black"/>
              </a:solidFill>
            </a:endParaRPr>
          </a:p>
          <a:p>
            <a:pPr lvl="0" algn="just">
              <a:buFontTx/>
              <a:buChar char="-"/>
            </a:pPr>
            <a:r>
              <a:rPr lang="en-GB" sz="2000" dirty="0" err="1">
                <a:solidFill>
                  <a:schemeClr val="accent3"/>
                </a:solidFill>
              </a:rPr>
              <a:t>Mitigerende</a:t>
            </a:r>
            <a:r>
              <a:rPr lang="en-GB" sz="2000" dirty="0">
                <a:solidFill>
                  <a:schemeClr val="accent3"/>
                </a:solidFill>
              </a:rPr>
              <a:t> </a:t>
            </a:r>
            <a:r>
              <a:rPr lang="en-GB" sz="2000" dirty="0" err="1">
                <a:solidFill>
                  <a:schemeClr val="accent3"/>
                </a:solidFill>
              </a:rPr>
              <a:t>factoren</a:t>
            </a:r>
            <a:r>
              <a:rPr lang="en-GB" sz="2000" dirty="0">
                <a:solidFill>
                  <a:prstClr val="black"/>
                </a:solidFill>
              </a:rPr>
              <a:t>: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prstClr val="black"/>
                </a:solidFill>
              </a:rPr>
              <a:t>Sociale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steun</a:t>
            </a:r>
            <a:r>
              <a:rPr lang="en-GB" sz="1600" dirty="0">
                <a:solidFill>
                  <a:prstClr val="black"/>
                </a:solidFill>
              </a:rPr>
              <a:t> (</a:t>
            </a:r>
            <a:r>
              <a:rPr lang="en-GB" sz="1600" dirty="0" err="1">
                <a:solidFill>
                  <a:prstClr val="black"/>
                </a:solidFill>
              </a:rPr>
              <a:t>vnl</a:t>
            </a:r>
            <a:r>
              <a:rPr lang="en-GB" sz="1600" dirty="0">
                <a:solidFill>
                  <a:prstClr val="black"/>
                </a:solidFill>
              </a:rPr>
              <a:t>. </a:t>
            </a:r>
            <a:r>
              <a:rPr lang="en-GB" sz="1600" dirty="0" err="1">
                <a:solidFill>
                  <a:prstClr val="black"/>
                </a:solidFill>
              </a:rPr>
              <a:t>schoolomgeving</a:t>
            </a:r>
            <a:r>
              <a:rPr lang="en-GB" sz="1600" dirty="0">
                <a:solidFill>
                  <a:prstClr val="black"/>
                </a:solidFill>
              </a:rPr>
              <a:t>)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prstClr val="black"/>
                </a:solidFill>
              </a:rPr>
              <a:t>Passende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professionele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begeleiding</a:t>
            </a:r>
            <a:endParaRPr lang="en-GB" sz="1600" dirty="0">
              <a:solidFill>
                <a:prstClr val="black"/>
              </a:solidFill>
            </a:endParaRPr>
          </a:p>
          <a:p>
            <a:pPr marL="457200" lvl="1" indent="0" algn="just">
              <a:buNone/>
            </a:pP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5" name="Picture 2" descr="UNamur Logo — Université de Namur">
            <a:extLst>
              <a:ext uri="{FF2B5EF4-FFF2-40B4-BE49-F238E27FC236}">
                <a16:creationId xmlns:a16="http://schemas.microsoft.com/office/drawing/2014/main" id="{EAAB9E7D-1A4C-4C12-A666-8C34170F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35" y="5631698"/>
            <a:ext cx="1199365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Curved Right 3">
            <a:extLst>
              <a:ext uri="{FF2B5EF4-FFF2-40B4-BE49-F238E27FC236}">
                <a16:creationId xmlns:a16="http://schemas.microsoft.com/office/drawing/2014/main" id="{83AC85AF-557D-45C4-80B9-8C49293D32EA}"/>
              </a:ext>
            </a:extLst>
          </p:cNvPr>
          <p:cNvSpPr/>
          <p:nvPr/>
        </p:nvSpPr>
        <p:spPr>
          <a:xfrm>
            <a:off x="110352" y="3212976"/>
            <a:ext cx="734685" cy="1080120"/>
          </a:xfrm>
          <a:prstGeom prst="curvedRightArrow">
            <a:avLst/>
          </a:prstGeom>
          <a:solidFill>
            <a:srgbClr val="C00000"/>
          </a:solidFill>
          <a:ln>
            <a:solidFill>
              <a:srgbClr val="CE0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51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53"/>
    </mc:Choice>
    <mc:Fallback xmlns="">
      <p:transition spd="slow" advTm="7165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784976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Sociaalwetenschappelijk onderzoek: bevindingen m.b.t. homoseksuele mannenparen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GB" dirty="0">
                <a:solidFill>
                  <a:schemeClr val="tx1"/>
                </a:solidFill>
              </a:rPr>
              <a:t>2.3. </a:t>
            </a:r>
            <a:r>
              <a:rPr lang="en-GB" u="sng" dirty="0">
                <a:solidFill>
                  <a:schemeClr val="tx1"/>
                </a:solidFill>
              </a:rPr>
              <a:t>CONCLUSIE</a:t>
            </a:r>
          </a:p>
          <a:p>
            <a:pPr marL="0" lvl="0" indent="0" algn="just">
              <a:buNone/>
            </a:pPr>
            <a:r>
              <a:rPr lang="en-GB" sz="2000" i="1" dirty="0" err="1">
                <a:solidFill>
                  <a:schemeClr val="accent3"/>
                </a:solidFill>
              </a:rPr>
              <a:t>Welzijn</a:t>
            </a:r>
            <a:r>
              <a:rPr lang="en-GB" sz="2000" i="1" dirty="0">
                <a:solidFill>
                  <a:schemeClr val="accent3"/>
                </a:solidFill>
              </a:rPr>
              <a:t> van </a:t>
            </a:r>
            <a:r>
              <a:rPr lang="en-GB" sz="2000" i="1" dirty="0" err="1">
                <a:solidFill>
                  <a:schemeClr val="accent3"/>
                </a:solidFill>
              </a:rPr>
              <a:t>kinderen</a:t>
            </a:r>
            <a:r>
              <a:rPr lang="en-GB" sz="2000" i="1" dirty="0">
                <a:solidFill>
                  <a:schemeClr val="accent3"/>
                </a:solidFill>
              </a:rPr>
              <a:t> </a:t>
            </a:r>
            <a:r>
              <a:rPr lang="en-GB" sz="2000" i="1" dirty="0" err="1">
                <a:solidFill>
                  <a:schemeClr val="accent3"/>
                </a:solidFill>
              </a:rPr>
              <a:t>houdt</a:t>
            </a:r>
            <a:r>
              <a:rPr lang="en-GB" sz="2000" i="1" dirty="0">
                <a:solidFill>
                  <a:schemeClr val="accent3"/>
                </a:solidFill>
              </a:rPr>
              <a:t> </a:t>
            </a:r>
            <a:r>
              <a:rPr lang="en-GB" sz="2000" i="1" dirty="0" err="1">
                <a:solidFill>
                  <a:schemeClr val="accent3"/>
                </a:solidFill>
              </a:rPr>
              <a:t>meer</a:t>
            </a:r>
            <a:r>
              <a:rPr lang="en-GB" sz="2000" i="1" dirty="0">
                <a:solidFill>
                  <a:schemeClr val="accent3"/>
                </a:solidFill>
              </a:rPr>
              <a:t> </a:t>
            </a:r>
            <a:r>
              <a:rPr lang="en-GB" sz="2000" i="1" dirty="0" err="1">
                <a:solidFill>
                  <a:schemeClr val="accent3"/>
                </a:solidFill>
              </a:rPr>
              <a:t>verband</a:t>
            </a:r>
            <a:r>
              <a:rPr lang="en-GB" sz="2000" i="1" dirty="0">
                <a:solidFill>
                  <a:schemeClr val="accent3"/>
                </a:solidFill>
              </a:rPr>
              <a:t> met</a:t>
            </a:r>
            <a:r>
              <a:rPr lang="en-GB" sz="2000" i="1" dirty="0">
                <a:solidFill>
                  <a:prstClr val="black"/>
                </a:solidFill>
              </a:rPr>
              <a:t>: </a:t>
            </a:r>
          </a:p>
          <a:p>
            <a:pPr lvl="1" algn="just">
              <a:buFontTx/>
              <a:buChar char="-"/>
            </a:pPr>
            <a:r>
              <a:rPr lang="en-GB" sz="1800" dirty="0">
                <a:solidFill>
                  <a:prstClr val="black"/>
                </a:solidFill>
              </a:rPr>
              <a:t>Concrete </a:t>
            </a:r>
            <a:r>
              <a:rPr lang="en-GB" sz="1800" dirty="0" err="1">
                <a:solidFill>
                  <a:prstClr val="black"/>
                </a:solidFill>
              </a:rPr>
              <a:t>relatie</a:t>
            </a:r>
            <a:r>
              <a:rPr lang="en-GB" sz="1800" dirty="0">
                <a:solidFill>
                  <a:prstClr val="black"/>
                </a:solidFill>
              </a:rPr>
              <a:t>- </a:t>
            </a:r>
            <a:r>
              <a:rPr lang="en-GB" sz="1800" dirty="0" err="1">
                <a:solidFill>
                  <a:prstClr val="black"/>
                </a:solidFill>
              </a:rPr>
              <a:t>en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gezinsprocessen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</a:p>
          <a:p>
            <a:pPr lvl="2" algn="just">
              <a:buFontTx/>
              <a:buChar char="-"/>
            </a:pPr>
            <a:r>
              <a:rPr lang="en-GB" sz="1600" dirty="0">
                <a:solidFill>
                  <a:prstClr val="black"/>
                </a:solidFill>
              </a:rPr>
              <a:t>Vb. </a:t>
            </a:r>
            <a:r>
              <a:rPr lang="en-GB" sz="1600" dirty="0" err="1">
                <a:solidFill>
                  <a:prstClr val="black"/>
                </a:solidFill>
              </a:rPr>
              <a:t>Ouderlijke</a:t>
            </a:r>
            <a:r>
              <a:rPr lang="en-GB" sz="1600" dirty="0">
                <a:solidFill>
                  <a:prstClr val="black"/>
                </a:solidFill>
              </a:rPr>
              <a:t> stress of inter-</a:t>
            </a:r>
            <a:r>
              <a:rPr lang="en-GB" sz="1600" dirty="0" err="1">
                <a:solidFill>
                  <a:prstClr val="black"/>
                </a:solidFill>
              </a:rPr>
              <a:t>ouderlijk</a:t>
            </a:r>
            <a:r>
              <a:rPr lang="en-GB" sz="1600" dirty="0">
                <a:solidFill>
                  <a:prstClr val="black"/>
                </a:solidFill>
              </a:rPr>
              <a:t> conflict </a:t>
            </a:r>
          </a:p>
          <a:p>
            <a:pPr lvl="1" algn="just">
              <a:buFontTx/>
              <a:buChar char="-"/>
            </a:pPr>
            <a:r>
              <a:rPr lang="en-GB" sz="1800" dirty="0" err="1">
                <a:solidFill>
                  <a:prstClr val="black"/>
                </a:solidFill>
              </a:rPr>
              <a:t>Externe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omgevingsfactoren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</a:p>
          <a:p>
            <a:pPr lvl="2" algn="just">
              <a:buFontTx/>
              <a:buChar char="-"/>
            </a:pPr>
            <a:r>
              <a:rPr lang="en-GB" sz="1600" dirty="0">
                <a:solidFill>
                  <a:prstClr val="black"/>
                </a:solidFill>
              </a:rPr>
              <a:t>Vb. </a:t>
            </a:r>
            <a:r>
              <a:rPr lang="en-GB" sz="1600" dirty="0" err="1">
                <a:solidFill>
                  <a:prstClr val="black"/>
                </a:solidFill>
              </a:rPr>
              <a:t>Sociale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steun</a:t>
            </a:r>
            <a:r>
              <a:rPr lang="en-GB" sz="1600" dirty="0">
                <a:solidFill>
                  <a:prstClr val="black"/>
                </a:solidFill>
              </a:rPr>
              <a:t> of </a:t>
            </a:r>
            <a:r>
              <a:rPr lang="en-GB" sz="1600" dirty="0" err="1">
                <a:solidFill>
                  <a:prstClr val="black"/>
                </a:solidFill>
              </a:rPr>
              <a:t>stigmatisering</a:t>
            </a:r>
            <a:r>
              <a:rPr lang="en-GB" sz="1600" dirty="0">
                <a:solidFill>
                  <a:prstClr val="black"/>
                </a:solidFill>
              </a:rPr>
              <a:t>  </a:t>
            </a:r>
          </a:p>
          <a:p>
            <a:pPr lvl="2" algn="just">
              <a:buFontTx/>
              <a:buChar char="-"/>
            </a:pPr>
            <a:endParaRPr lang="en-GB" sz="1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GB" sz="2000" i="1" dirty="0">
                <a:solidFill>
                  <a:schemeClr val="accent3"/>
                </a:solidFill>
              </a:rPr>
              <a:t>Dan met </a:t>
            </a:r>
            <a:r>
              <a:rPr lang="en-GB" sz="2000" i="1" dirty="0" err="1">
                <a:solidFill>
                  <a:schemeClr val="accent3"/>
                </a:solidFill>
              </a:rPr>
              <a:t>specifieke</a:t>
            </a:r>
            <a:r>
              <a:rPr lang="en-GB" sz="2000" i="1" dirty="0">
                <a:solidFill>
                  <a:schemeClr val="accent3"/>
                </a:solidFill>
              </a:rPr>
              <a:t> </a:t>
            </a:r>
            <a:r>
              <a:rPr lang="en-GB" sz="2000" i="1" dirty="0" err="1">
                <a:solidFill>
                  <a:schemeClr val="accent3"/>
                </a:solidFill>
              </a:rPr>
              <a:t>gezinsstructuur</a:t>
            </a:r>
            <a:r>
              <a:rPr lang="en-GB" sz="2000" i="1" dirty="0">
                <a:solidFill>
                  <a:schemeClr val="accent3"/>
                </a:solidFill>
              </a:rPr>
              <a:t> </a:t>
            </a:r>
            <a:r>
              <a:rPr lang="en-GB" sz="2000" i="1" dirty="0" err="1">
                <a:solidFill>
                  <a:schemeClr val="accent3"/>
                </a:solidFill>
              </a:rPr>
              <a:t>waarin</a:t>
            </a:r>
            <a:r>
              <a:rPr lang="en-GB" sz="2000" i="1" dirty="0">
                <a:solidFill>
                  <a:schemeClr val="accent3"/>
                </a:solidFill>
              </a:rPr>
              <a:t> ze </a:t>
            </a:r>
            <a:r>
              <a:rPr lang="en-GB" sz="2000" i="1" dirty="0" err="1">
                <a:solidFill>
                  <a:schemeClr val="accent3"/>
                </a:solidFill>
              </a:rPr>
              <a:t>opgroeien</a:t>
            </a:r>
            <a:r>
              <a:rPr lang="en-GB" sz="2000" i="1" dirty="0">
                <a:solidFill>
                  <a:schemeClr val="accent3"/>
                </a:solidFill>
              </a:rPr>
              <a:t> </a:t>
            </a:r>
          </a:p>
          <a:p>
            <a:pPr marL="914400" lvl="2" indent="0" algn="just">
              <a:buNone/>
            </a:pPr>
            <a:endParaRPr lang="en-GB" sz="1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GB" sz="2000" dirty="0">
                <a:solidFill>
                  <a:prstClr val="black"/>
                </a:solidFill>
              </a:rPr>
              <a:t>  </a:t>
            </a:r>
            <a:r>
              <a:rPr lang="en-GB" sz="2000" dirty="0" err="1">
                <a:solidFill>
                  <a:prstClr val="black"/>
                </a:solidFill>
              </a:rPr>
              <a:t>Bevestiging</a:t>
            </a:r>
            <a:r>
              <a:rPr lang="en-GB" sz="2000" dirty="0">
                <a:solidFill>
                  <a:prstClr val="black"/>
                </a:solidFill>
              </a:rPr>
              <a:t> op </a:t>
            </a:r>
            <a:r>
              <a:rPr lang="en-GB" sz="2000" dirty="0" err="1">
                <a:solidFill>
                  <a:prstClr val="black"/>
                </a:solidFill>
              </a:rPr>
              <a:t>wetgevend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vlak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kan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zorgen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voor</a:t>
            </a:r>
            <a:r>
              <a:rPr lang="en-GB" sz="2000" dirty="0">
                <a:solidFill>
                  <a:prstClr val="black"/>
                </a:solidFill>
              </a:rPr>
              <a:t>: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prstClr val="black"/>
                </a:solidFill>
              </a:rPr>
              <a:t>Gevoelens</a:t>
            </a:r>
            <a:r>
              <a:rPr lang="en-GB" sz="1600" dirty="0">
                <a:solidFill>
                  <a:prstClr val="black"/>
                </a:solidFill>
              </a:rPr>
              <a:t> van </a:t>
            </a:r>
            <a:r>
              <a:rPr lang="en-GB" sz="1600" dirty="0" err="1">
                <a:solidFill>
                  <a:prstClr val="black"/>
                </a:solidFill>
              </a:rPr>
              <a:t>erkenning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en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veerkracht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ouders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</a:p>
          <a:p>
            <a:pPr lvl="1" algn="just">
              <a:buFontTx/>
              <a:buChar char="-"/>
            </a:pPr>
            <a:r>
              <a:rPr lang="en-GB" sz="1600" dirty="0" err="1">
                <a:solidFill>
                  <a:prstClr val="black"/>
                </a:solidFill>
              </a:rPr>
              <a:t>Ontkrachting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heersende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sociale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percepties</a:t>
            </a:r>
            <a:r>
              <a:rPr lang="en-GB" sz="1600" dirty="0">
                <a:solidFill>
                  <a:prstClr val="black"/>
                </a:solidFill>
              </a:rPr>
              <a:t> / gendergerelateerde </a:t>
            </a:r>
            <a:r>
              <a:rPr lang="en-GB" sz="1600" dirty="0" err="1">
                <a:solidFill>
                  <a:prstClr val="black"/>
                </a:solidFill>
              </a:rPr>
              <a:t>misvattingen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inzake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ouderschap</a:t>
            </a:r>
            <a:endParaRPr lang="en-GB" sz="1600" dirty="0">
              <a:solidFill>
                <a:prstClr val="black"/>
              </a:solidFill>
            </a:endParaRPr>
          </a:p>
          <a:p>
            <a:pPr marL="914400" lvl="2" indent="0" algn="just">
              <a:buNone/>
            </a:pPr>
            <a:endParaRPr lang="en-GB" sz="16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Impact op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welbevinden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van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zowel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ouders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als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kinderen</a:t>
            </a: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0" lvl="1" indent="0" algn="just">
              <a:buNone/>
            </a:pPr>
            <a:endParaRPr lang="en-GB" sz="16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5" name="Picture 2" descr="UNamur Logo — Université de Namur">
            <a:extLst>
              <a:ext uri="{FF2B5EF4-FFF2-40B4-BE49-F238E27FC236}">
                <a16:creationId xmlns:a16="http://schemas.microsoft.com/office/drawing/2014/main" id="{EAAB9E7D-1A4C-4C12-A666-8C34170F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35" y="5631698"/>
            <a:ext cx="1199365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Curved Right 5">
            <a:extLst>
              <a:ext uri="{FF2B5EF4-FFF2-40B4-BE49-F238E27FC236}">
                <a16:creationId xmlns:a16="http://schemas.microsoft.com/office/drawing/2014/main" id="{D67065FD-4E13-4DC5-9881-F6DEE9F64BE0}"/>
              </a:ext>
            </a:extLst>
          </p:cNvPr>
          <p:cNvSpPr/>
          <p:nvPr/>
        </p:nvSpPr>
        <p:spPr>
          <a:xfrm>
            <a:off x="140161" y="4869160"/>
            <a:ext cx="698276" cy="1152128"/>
          </a:xfrm>
          <a:prstGeom prst="curved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pic>
        <p:nvPicPr>
          <p:cNvPr id="10" name="Graphic 9" descr="Exclamation mark">
            <a:extLst>
              <a:ext uri="{FF2B5EF4-FFF2-40B4-BE49-F238E27FC236}">
                <a16:creationId xmlns:a16="http://schemas.microsoft.com/office/drawing/2014/main" id="{C2A2AE9A-C96B-47D7-933E-DD893C12E5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75964" y="408390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08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53"/>
    </mc:Choice>
    <mc:Fallback xmlns="">
      <p:transition spd="slow" advTm="71653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23452</TotalTime>
  <Words>694</Words>
  <Application>Microsoft Office PowerPoint</Application>
  <PresentationFormat>On-screen Show (4:3)</PresentationFormat>
  <Paragraphs>117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Verdana</vt:lpstr>
      <vt:lpstr>Wingdings</vt:lpstr>
      <vt:lpstr>Office Theme</vt:lpstr>
      <vt:lpstr>Genderneutraal afstammingsrecht in sociaalwetenschappelijk perspectief </vt:lpstr>
      <vt:lpstr>Overzicht</vt:lpstr>
      <vt:lpstr>1. Onderzoeksvragen en -methode </vt:lpstr>
      <vt:lpstr>1. Onderzoeksvragen en -methode</vt:lpstr>
      <vt:lpstr>2. Sociaalwetenschappelijk onderzoek</vt:lpstr>
      <vt:lpstr>2. Sociaalwetenschappelijk onderzoek: bevindingen m.b.t. homoseksuele mannenparen</vt:lpstr>
      <vt:lpstr>2. Sociaalwetenschappelijk onderzoek: bevindingen m.b.t. homoseksuele mannenparen</vt:lpstr>
      <vt:lpstr>2. Sociaalwetenschappelijk onderzoek: bevindingen m.b.t. homoseksuele mannenparen</vt:lpstr>
      <vt:lpstr>2. Sociaalwetenschappelijk onderzoek: bevindingen m.b.t. homoseksuele mannenparen</vt:lpstr>
      <vt:lpstr>3. Toekomstperspectief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lambr</dc:creator>
  <cp:lastModifiedBy>DECLERCK Charlotte</cp:lastModifiedBy>
  <cp:revision>276</cp:revision>
  <cp:lastPrinted>2018-09-28T11:57:45Z</cp:lastPrinted>
  <dcterms:created xsi:type="dcterms:W3CDTF">2009-12-01T15:52:26Z</dcterms:created>
  <dcterms:modified xsi:type="dcterms:W3CDTF">2024-01-26T10:57:59Z</dcterms:modified>
</cp:coreProperties>
</file>