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1"/>
    <p:sldMasterId id="2147483726" r:id="rId2"/>
    <p:sldMasterId id="2147483740" r:id="rId3"/>
  </p:sldMasterIdLst>
  <p:notesMasterIdLst>
    <p:notesMasterId r:id="rId23"/>
  </p:notesMasterIdLst>
  <p:handoutMasterIdLst>
    <p:handoutMasterId r:id="rId24"/>
  </p:handoutMasterIdLst>
  <p:sldIdLst>
    <p:sldId id="345" r:id="rId4"/>
    <p:sldId id="514" r:id="rId5"/>
    <p:sldId id="481" r:id="rId6"/>
    <p:sldId id="485" r:id="rId7"/>
    <p:sldId id="517" r:id="rId8"/>
    <p:sldId id="506" r:id="rId9"/>
    <p:sldId id="516" r:id="rId10"/>
    <p:sldId id="520" r:id="rId11"/>
    <p:sldId id="519" r:id="rId12"/>
    <p:sldId id="526" r:id="rId13"/>
    <p:sldId id="529" r:id="rId14"/>
    <p:sldId id="521" r:id="rId15"/>
    <p:sldId id="522" r:id="rId16"/>
    <p:sldId id="523" r:id="rId17"/>
    <p:sldId id="524" r:id="rId18"/>
    <p:sldId id="478" r:id="rId19"/>
    <p:sldId id="512" r:id="rId20"/>
    <p:sldId id="513" r:id="rId21"/>
    <p:sldId id="319" r:id="rId22"/>
  </p:sldIdLst>
  <p:sldSz cx="12192000" cy="6858000"/>
  <p:notesSz cx="6797675" cy="98742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2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pos="461" userDrawn="1">
          <p15:clr>
            <a:srgbClr val="A4A3A4"/>
          </p15:clr>
        </p15:guide>
        <p15:guide id="5" orient="horz" pos="6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nvdbosc" initials="a" lastIdx="1" clrIdx="6">
    <p:extLst>
      <p:ext uri="{19B8F6BF-5375-455C-9EA6-DF929625EA0E}">
        <p15:presenceInfo xmlns:p15="http://schemas.microsoft.com/office/powerpoint/2012/main" userId="anvdbosc" providerId="None"/>
      </p:ext>
    </p:extLst>
  </p:cmAuthor>
  <p:cmAuthor id="1" name="Bart Croonenborghs" initials="BC" lastIdx="1" clrIdx="0"/>
  <p:cmAuthor id="2" name="Bart Croonenborghs" initials="BC [2]" lastIdx="1" clrIdx="1"/>
  <p:cmAuthor id="3" name="Bart Croonenborghs" initials="BC [3]" lastIdx="1" clrIdx="2"/>
  <p:cmAuthor id="4" name="Bart Croonenborghs" initials="BC [4]" lastIdx="1" clrIdx="3"/>
  <p:cmAuthor id="5" name="Bart Croonenborghs" initials="BC [5]" lastIdx="1" clrIdx="4"/>
  <p:cmAuthor id="6" name="Bart Croonenborghs" initials="BC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00"/>
    <a:srgbClr val="00329F"/>
    <a:srgbClr val="D50707"/>
    <a:srgbClr val="20963E"/>
    <a:srgbClr val="030038"/>
    <a:srgbClr val="003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5DDF77-785A-40FE-8242-AFA9D5D02782}" v="680" dt="2024-01-25T13:14:39.3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7833"/>
  </p:normalViewPr>
  <p:slideViewPr>
    <p:cSldViewPr snapToGrid="0" snapToObjects="1">
      <p:cViewPr varScale="1">
        <p:scale>
          <a:sx n="86" d="100"/>
          <a:sy n="86" d="100"/>
        </p:scale>
        <p:origin x="782" y="62"/>
      </p:cViewPr>
      <p:guideLst>
        <p:guide orient="horz" pos="3362"/>
        <p:guide pos="3840"/>
        <p:guide pos="325"/>
        <p:guide pos="461"/>
        <p:guide orient="horz" pos="6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68" d="100"/>
          <a:sy n="168" d="100"/>
        </p:scale>
        <p:origin x="5640" y="20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499567" y="388753"/>
            <a:ext cx="2676250" cy="388750"/>
          </a:xfrm>
          <a:prstGeom prst="rect">
            <a:avLst/>
          </a:prstGeom>
        </p:spPr>
        <p:txBody>
          <a:bodyPr vert="horz" lIns="91348" tIns="46405" rIns="92808" bIns="46405" rtlCol="0"/>
          <a:lstStyle>
            <a:lvl1pPr algn="l">
              <a:defRPr sz="1200"/>
            </a:lvl1pPr>
          </a:lstStyle>
          <a:p>
            <a:endParaRPr lang="nl-NL" dirty="0">
              <a:solidFill>
                <a:srgbClr val="FF5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570120" y="388753"/>
            <a:ext cx="2676250" cy="388750"/>
          </a:xfrm>
          <a:prstGeom prst="rect">
            <a:avLst/>
          </a:prstGeom>
        </p:spPr>
        <p:txBody>
          <a:bodyPr vert="horz" lIns="91348" tIns="46405" rIns="92808" bIns="46405" rtlCol="0" anchor="ctr" anchorCtr="0"/>
          <a:lstStyle>
            <a:lvl1pPr algn="r">
              <a:defRPr sz="1200"/>
            </a:lvl1pPr>
          </a:lstStyle>
          <a:p>
            <a:fld id="{715FBDEE-028E-4E63-95F1-F94AD4FAB525}" type="datetime1">
              <a:rPr lang="nl-BE" smtClean="0">
                <a:solidFill>
                  <a:srgbClr val="FF5000"/>
                </a:solidFill>
              </a:rPr>
              <a:t>26/01/2024</a:t>
            </a:fld>
            <a:endParaRPr lang="nl-NL" dirty="0">
              <a:solidFill>
                <a:srgbClr val="FF5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499570" y="9188298"/>
            <a:ext cx="2945659" cy="388750"/>
          </a:xfrm>
          <a:prstGeom prst="rect">
            <a:avLst/>
          </a:prstGeom>
        </p:spPr>
        <p:txBody>
          <a:bodyPr vert="horz" lIns="92808" tIns="46405" rIns="92808" bIns="46405" rtlCol="0" anchor="ctr" anchorCtr="0"/>
          <a:lstStyle>
            <a:lvl1pPr algn="l">
              <a:defRPr sz="1200"/>
            </a:lvl1pPr>
          </a:lstStyle>
          <a:p>
            <a:endParaRPr lang="nl-NL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570120" y="9186165"/>
            <a:ext cx="2676250" cy="388750"/>
          </a:xfrm>
          <a:prstGeom prst="rect">
            <a:avLst/>
          </a:prstGeom>
        </p:spPr>
        <p:txBody>
          <a:bodyPr vert="horz" lIns="92808" tIns="46405" rIns="92808" bIns="46405" rtlCol="0" anchor="ctr" anchorCtr="0"/>
          <a:lstStyle>
            <a:lvl1pPr algn="r">
              <a:defRPr sz="1200"/>
            </a:lvl1pPr>
          </a:lstStyle>
          <a:p>
            <a:fld id="{B2B4E666-D715-AD48-99EC-80D1C3222789}" type="slidenum">
              <a:rPr lang="nl-NL" smtClean="0">
                <a:solidFill>
                  <a:srgbClr val="0033A0"/>
                </a:solidFill>
              </a:rPr>
              <a:t>‹#›</a:t>
            </a:fld>
            <a:endParaRPr lang="nl-NL"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396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677983" y="583128"/>
            <a:ext cx="2676250" cy="388750"/>
          </a:xfrm>
          <a:prstGeom prst="rect">
            <a:avLst/>
          </a:prstGeom>
          <a:solidFill>
            <a:srgbClr val="0033A0"/>
          </a:solidFill>
        </p:spPr>
        <p:txBody>
          <a:bodyPr vert="horz" lIns="91348" tIns="46405" rIns="92808" bIns="46405" rtlCol="0" anchor="ctr" anchorCtr="0"/>
          <a:lstStyle>
            <a:lvl1pPr algn="l">
              <a:defRPr sz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505890" y="583128"/>
            <a:ext cx="2676250" cy="388750"/>
          </a:xfrm>
          <a:prstGeom prst="rect">
            <a:avLst/>
          </a:prstGeom>
        </p:spPr>
        <p:txBody>
          <a:bodyPr vert="horz" lIns="91348" tIns="46405" rIns="92808" bIns="46405" rtlCol="0" anchor="ctr" anchorCtr="0"/>
          <a:lstStyle>
            <a:lvl1pPr algn="r">
              <a:defRPr sz="9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9E5EC6D6-587C-499A-9EED-38D3D4AB2025}" type="datetime1">
              <a:rPr lang="nl-BE" smtClean="0"/>
              <a:t>26/01/2024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08" tIns="46405" rIns="92808" bIns="4640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2808" tIns="46405" rIns="92808" bIns="46405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713667" y="8941253"/>
            <a:ext cx="2676250" cy="388750"/>
          </a:xfrm>
          <a:prstGeom prst="rect">
            <a:avLst/>
          </a:prstGeom>
        </p:spPr>
        <p:txBody>
          <a:bodyPr vert="horz" lIns="91348" tIns="46405" rIns="92808" bIns="46405" rtlCol="0" anchor="ctr" anchorCtr="0"/>
          <a:lstStyle>
            <a:lvl1pPr algn="l">
              <a:defRPr sz="100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505890" y="8941253"/>
            <a:ext cx="2676250" cy="388750"/>
          </a:xfrm>
          <a:prstGeom prst="rect">
            <a:avLst/>
          </a:prstGeom>
        </p:spPr>
        <p:txBody>
          <a:bodyPr vert="horz" lIns="91348" tIns="46405" rIns="92808" bIns="46405" rtlCol="0" anchor="ctr" anchorCtr="0"/>
          <a:lstStyle>
            <a:lvl1pPr algn="r">
              <a:defRPr sz="90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9FDDC29C-F309-0C44-B1DF-48E28FDE6E46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768988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75B038-19E7-374F-AEBD-012EBEEA9C24}" type="slidenum">
              <a:rPr kumimoji="0" lang="nl-NL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charset="0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altLang="nl-B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Verdan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640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Zeer actueel thema – grote interesse bij actoren inzake jeugdbescherming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</a:rPr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6F74A-65F6-44FB-89A4-E99B17C272B9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 charset="0"/>
                <a:ea typeface="Verdana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26/01/2024</a:t>
            </a:fld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</a:rPr>
              <a:t>Voet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DC29C-F309-0C44-B1DF-48E28FDE6E46}" type="slidenum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030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Zeer actueel thema – grote interesse bij actoren inzake jeugdbescherming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</a:rPr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6F74A-65F6-44FB-89A4-E99B17C272B9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 charset="0"/>
                <a:ea typeface="Verdana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26/01/2024</a:t>
            </a:fld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</a:rPr>
              <a:t>Voet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DC29C-F309-0C44-B1DF-48E28FDE6E46}" type="slidenum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4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10" name="Tijdelijke aanduiding voor koptekst 9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3378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Zeer actueel thema – grote interesse bij actoren inzake jeugdbescherming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</a:rPr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6F74A-65F6-44FB-89A4-E99B17C272B9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 charset="0"/>
                <a:ea typeface="Verdana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26/01/2024</a:t>
            </a:fld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</a:rPr>
              <a:t>Voet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DC29C-F309-0C44-B1DF-48E28FDE6E46}" type="slidenum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2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Zeer actueel thema – grote interesse bij actoren inzake jeugdbescherming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</a:rPr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6F74A-65F6-44FB-89A4-E99B17C272B9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 charset="0"/>
                <a:ea typeface="Verdana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26/01/2024</a:t>
            </a:fld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</a:rPr>
              <a:t>Voet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DC29C-F309-0C44-B1DF-48E28FDE6E46}" type="slidenum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313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Zeer actueel thema – grote interesse bij actoren inzake jeugdbescherming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</a:rPr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6F74A-65F6-44FB-89A4-E99B17C272B9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 charset="0"/>
                <a:ea typeface="Verdana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26/01/2024</a:t>
            </a:fld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</a:rPr>
              <a:t>Voet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DC29C-F309-0C44-B1DF-48E28FDE6E46}" type="slidenum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776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Zeer actueel thema – grote interesse bij actoren inzake jeugdbescherming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</a:rPr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6F74A-65F6-44FB-89A4-E99B17C272B9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 charset="0"/>
                <a:ea typeface="Verdana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26/01/2024</a:t>
            </a:fld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</a:rPr>
              <a:t>Voet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DC29C-F309-0C44-B1DF-48E28FDE6E46}" type="slidenum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784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Zeer actueel thema – grote interesse bij actoren inzake jeugdbescherming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</a:rPr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6F74A-65F6-44FB-89A4-E99B17C272B9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 charset="0"/>
                <a:ea typeface="Verdana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26/01/2024</a:t>
            </a:fld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</a:rPr>
              <a:t>Voet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DC29C-F309-0C44-B1DF-48E28FDE6E46}" type="slidenum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538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Zeer actueel thema – grote interesse bij actoren inzake jeugdbescherming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</a:rPr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6F74A-65F6-44FB-89A4-E99B17C272B9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 charset="0"/>
                <a:ea typeface="Verdana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26/01/2024</a:t>
            </a:fld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</a:rPr>
              <a:t>Voet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DC29C-F309-0C44-B1DF-48E28FDE6E46}" type="slidenum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61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Zeer actueel thema – grote interesse bij actoren inzake jeugdbescherming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</a:rPr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6F74A-65F6-44FB-89A4-E99B17C272B9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 charset="0"/>
                <a:ea typeface="Verdana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26/01/2024</a:t>
            </a:fld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</a:rPr>
              <a:t>Voet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DC29C-F309-0C44-B1DF-48E28FDE6E46}" type="slidenum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865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Zeer actueel thema – grote interesse bij actoren inzake jeugdbescherming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</a:rPr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6F74A-65F6-44FB-89A4-E99B17C272B9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 charset="0"/>
                <a:ea typeface="Verdana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26/01/2024</a:t>
            </a:fld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</a:rPr>
              <a:t>Voet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DC29C-F309-0C44-B1DF-48E28FDE6E46}" type="slidenum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32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1" y="0"/>
            <a:ext cx="12200916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6771756" y="-46294"/>
            <a:ext cx="5456238" cy="6950587"/>
          </a:xfrm>
          <a:custGeom>
            <a:avLst/>
            <a:gdLst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5456238 w 5456238"/>
              <a:gd name="connsiteY2" fmla="*/ 14160500 h 14160500"/>
              <a:gd name="connsiteX3" fmla="*/ 0 w 5456238"/>
              <a:gd name="connsiteY3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080048 w 5456238"/>
              <a:gd name="connsiteY2" fmla="*/ 539314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766438 w 5456238"/>
              <a:gd name="connsiteY2" fmla="*/ 704112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800758 w 5456238"/>
              <a:gd name="connsiteY2" fmla="*/ 7144121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00758 w 5456238"/>
              <a:gd name="connsiteY2" fmla="*/ 105873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35077 w 5456238"/>
              <a:gd name="connsiteY2" fmla="*/ 174539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053586 h 7053586"/>
              <a:gd name="connsiteX1" fmla="*/ 34320 w 5456238"/>
              <a:gd name="connsiteY1" fmla="*/ 0 h 7053586"/>
              <a:gd name="connsiteX2" fmla="*/ 2835077 w 5456238"/>
              <a:gd name="connsiteY2" fmla="*/ 105873 h 7053586"/>
              <a:gd name="connsiteX3" fmla="*/ 5456238 w 5456238"/>
              <a:gd name="connsiteY3" fmla="*/ 7053586 h 7053586"/>
              <a:gd name="connsiteX4" fmla="*/ 0 w 5456238"/>
              <a:gd name="connsiteY4" fmla="*/ 7053586 h 7053586"/>
              <a:gd name="connsiteX0" fmla="*/ 68638 w 5524876"/>
              <a:gd name="connsiteY0" fmla="*/ 7019253 h 7019253"/>
              <a:gd name="connsiteX1" fmla="*/ 0 w 5524876"/>
              <a:gd name="connsiteY1" fmla="*/ 0 h 7019253"/>
              <a:gd name="connsiteX2" fmla="*/ 2903715 w 5524876"/>
              <a:gd name="connsiteY2" fmla="*/ 71540 h 7019253"/>
              <a:gd name="connsiteX3" fmla="*/ 5524876 w 5524876"/>
              <a:gd name="connsiteY3" fmla="*/ 7019253 h 7019253"/>
              <a:gd name="connsiteX4" fmla="*/ 68638 w 5524876"/>
              <a:gd name="connsiteY4" fmla="*/ 7019253 h 7019253"/>
              <a:gd name="connsiteX0" fmla="*/ 0 w 5456238"/>
              <a:gd name="connsiteY0" fmla="*/ 6950587 h 6950587"/>
              <a:gd name="connsiteX1" fmla="*/ 34320 w 5456238"/>
              <a:gd name="connsiteY1" fmla="*/ 0 h 6950587"/>
              <a:gd name="connsiteX2" fmla="*/ 2835077 w 5456238"/>
              <a:gd name="connsiteY2" fmla="*/ 2874 h 6950587"/>
              <a:gd name="connsiteX3" fmla="*/ 5456238 w 5456238"/>
              <a:gd name="connsiteY3" fmla="*/ 6950587 h 6950587"/>
              <a:gd name="connsiteX4" fmla="*/ 0 w 5456238"/>
              <a:gd name="connsiteY4" fmla="*/ 6950587 h 695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6238" h="6950587">
                <a:moveTo>
                  <a:pt x="0" y="6950587"/>
                </a:moveTo>
                <a:lnTo>
                  <a:pt x="34320" y="0"/>
                </a:lnTo>
                <a:lnTo>
                  <a:pt x="2835077" y="2874"/>
                </a:lnTo>
                <a:lnTo>
                  <a:pt x="5456238" y="6950587"/>
                </a:lnTo>
                <a:lnTo>
                  <a:pt x="0" y="6950587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532948"/>
            <a:ext cx="4310091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057160"/>
            <a:ext cx="5341547" cy="424150"/>
          </a:xfrm>
        </p:spPr>
        <p:txBody>
          <a:bodyPr tIns="36000" rIns="90000" bIns="0"/>
          <a:lstStyle>
            <a:lvl1pPr>
              <a:defRPr sz="2800" strike="noStrike" baseline="0"/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4123235"/>
            <a:ext cx="2397601" cy="294302"/>
          </a:xfrm>
          <a:solidFill>
            <a:schemeClr val="bg1">
              <a:lumMod val="85000"/>
              <a:alpha val="92000"/>
            </a:schemeClr>
          </a:solidFill>
        </p:spPr>
        <p:txBody>
          <a:bodyPr wrap="none" tIns="36000" bIns="3600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Naam van </a:t>
            </a:r>
            <a:r>
              <a:rPr lang="nl-NL"/>
              <a:t>de spreker</a:t>
            </a:r>
            <a:endParaRPr lang="nl-NL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8830367" y="-88986"/>
            <a:ext cx="3406702" cy="6993230"/>
          </a:xfrm>
          <a:custGeom>
            <a:avLst/>
            <a:gdLst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5456238 w 5456238"/>
              <a:gd name="connsiteY2" fmla="*/ 14160500 h 14160500"/>
              <a:gd name="connsiteX3" fmla="*/ 0 w 5456238"/>
              <a:gd name="connsiteY3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080048 w 5456238"/>
              <a:gd name="connsiteY2" fmla="*/ 539314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766438 w 5456238"/>
              <a:gd name="connsiteY2" fmla="*/ 704112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800758 w 5456238"/>
              <a:gd name="connsiteY2" fmla="*/ 7144121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00758 w 5456238"/>
              <a:gd name="connsiteY2" fmla="*/ 105873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35077 w 5456238"/>
              <a:gd name="connsiteY2" fmla="*/ 174539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053586 h 7053586"/>
              <a:gd name="connsiteX1" fmla="*/ 34320 w 5456238"/>
              <a:gd name="connsiteY1" fmla="*/ 0 h 7053586"/>
              <a:gd name="connsiteX2" fmla="*/ 2835077 w 5456238"/>
              <a:gd name="connsiteY2" fmla="*/ 105873 h 7053586"/>
              <a:gd name="connsiteX3" fmla="*/ 5456238 w 5456238"/>
              <a:gd name="connsiteY3" fmla="*/ 7053586 h 7053586"/>
              <a:gd name="connsiteX4" fmla="*/ 0 w 5456238"/>
              <a:gd name="connsiteY4" fmla="*/ 7053586 h 7053586"/>
              <a:gd name="connsiteX0" fmla="*/ 68638 w 5524876"/>
              <a:gd name="connsiteY0" fmla="*/ 7019253 h 7019253"/>
              <a:gd name="connsiteX1" fmla="*/ 0 w 5524876"/>
              <a:gd name="connsiteY1" fmla="*/ 0 h 7019253"/>
              <a:gd name="connsiteX2" fmla="*/ 2903715 w 5524876"/>
              <a:gd name="connsiteY2" fmla="*/ 71540 h 7019253"/>
              <a:gd name="connsiteX3" fmla="*/ 5524876 w 5524876"/>
              <a:gd name="connsiteY3" fmla="*/ 7019253 h 7019253"/>
              <a:gd name="connsiteX4" fmla="*/ 68638 w 5524876"/>
              <a:gd name="connsiteY4" fmla="*/ 7019253 h 7019253"/>
              <a:gd name="connsiteX0" fmla="*/ 0 w 5456238"/>
              <a:gd name="connsiteY0" fmla="*/ 6950587 h 6950587"/>
              <a:gd name="connsiteX1" fmla="*/ 34320 w 5456238"/>
              <a:gd name="connsiteY1" fmla="*/ 0 h 6950587"/>
              <a:gd name="connsiteX2" fmla="*/ 2835077 w 5456238"/>
              <a:gd name="connsiteY2" fmla="*/ 2874 h 6950587"/>
              <a:gd name="connsiteX3" fmla="*/ 5456238 w 5456238"/>
              <a:gd name="connsiteY3" fmla="*/ 6950587 h 6950587"/>
              <a:gd name="connsiteX4" fmla="*/ 0 w 5456238"/>
              <a:gd name="connsiteY4" fmla="*/ 6950587 h 6950587"/>
              <a:gd name="connsiteX0" fmla="*/ 2048480 w 5421918"/>
              <a:gd name="connsiteY0" fmla="*/ 6975987 h 6975987"/>
              <a:gd name="connsiteX1" fmla="*/ 0 w 5421918"/>
              <a:gd name="connsiteY1" fmla="*/ 0 h 6975987"/>
              <a:gd name="connsiteX2" fmla="*/ 2800757 w 5421918"/>
              <a:gd name="connsiteY2" fmla="*/ 2874 h 6975987"/>
              <a:gd name="connsiteX3" fmla="*/ 5421918 w 5421918"/>
              <a:gd name="connsiteY3" fmla="*/ 6950587 h 6975987"/>
              <a:gd name="connsiteX4" fmla="*/ 2048480 w 5421918"/>
              <a:gd name="connsiteY4" fmla="*/ 6975987 h 6975987"/>
              <a:gd name="connsiteX0" fmla="*/ 92680 w 3466118"/>
              <a:gd name="connsiteY0" fmla="*/ 7026787 h 7026787"/>
              <a:gd name="connsiteX1" fmla="*/ 0 w 3466118"/>
              <a:gd name="connsiteY1" fmla="*/ 0 h 7026787"/>
              <a:gd name="connsiteX2" fmla="*/ 844957 w 3466118"/>
              <a:gd name="connsiteY2" fmla="*/ 53674 h 7026787"/>
              <a:gd name="connsiteX3" fmla="*/ 3466118 w 3466118"/>
              <a:gd name="connsiteY3" fmla="*/ 7001387 h 7026787"/>
              <a:gd name="connsiteX4" fmla="*/ 92680 w 3466118"/>
              <a:gd name="connsiteY4" fmla="*/ 7026787 h 7026787"/>
              <a:gd name="connsiteX0" fmla="*/ 67280 w 3440718"/>
              <a:gd name="connsiteY0" fmla="*/ 6973113 h 6973113"/>
              <a:gd name="connsiteX1" fmla="*/ 0 w 3440718"/>
              <a:gd name="connsiteY1" fmla="*/ 47926 h 6973113"/>
              <a:gd name="connsiteX2" fmla="*/ 819557 w 3440718"/>
              <a:gd name="connsiteY2" fmla="*/ 0 h 6973113"/>
              <a:gd name="connsiteX3" fmla="*/ 3440718 w 3440718"/>
              <a:gd name="connsiteY3" fmla="*/ 6947713 h 6973113"/>
              <a:gd name="connsiteX4" fmla="*/ 67280 w 3440718"/>
              <a:gd name="connsiteY4" fmla="*/ 6973113 h 6973113"/>
              <a:gd name="connsiteX0" fmla="*/ 759956 w 4133394"/>
              <a:gd name="connsiteY0" fmla="*/ 7146810 h 7146810"/>
              <a:gd name="connsiteX1" fmla="*/ 0 w 4133394"/>
              <a:gd name="connsiteY1" fmla="*/ 0 h 7146810"/>
              <a:gd name="connsiteX2" fmla="*/ 692676 w 4133394"/>
              <a:gd name="connsiteY2" fmla="*/ 221623 h 7146810"/>
              <a:gd name="connsiteX3" fmla="*/ 1512233 w 4133394"/>
              <a:gd name="connsiteY3" fmla="*/ 173697 h 7146810"/>
              <a:gd name="connsiteX4" fmla="*/ 4133394 w 4133394"/>
              <a:gd name="connsiteY4" fmla="*/ 7121410 h 7146810"/>
              <a:gd name="connsiteX5" fmla="*/ 759956 w 4133394"/>
              <a:gd name="connsiteY5" fmla="*/ 7146810 h 7146810"/>
              <a:gd name="connsiteX0" fmla="*/ 307545 w 3680983"/>
              <a:gd name="connsiteY0" fmla="*/ 6973113 h 6973113"/>
              <a:gd name="connsiteX1" fmla="*/ 240265 w 3680983"/>
              <a:gd name="connsiteY1" fmla="*/ 47926 h 6973113"/>
              <a:gd name="connsiteX2" fmla="*/ 1059822 w 3680983"/>
              <a:gd name="connsiteY2" fmla="*/ 0 h 6973113"/>
              <a:gd name="connsiteX3" fmla="*/ 3680983 w 3680983"/>
              <a:gd name="connsiteY3" fmla="*/ 6947713 h 6973113"/>
              <a:gd name="connsiteX4" fmla="*/ 307545 w 3680983"/>
              <a:gd name="connsiteY4" fmla="*/ 6973113 h 6973113"/>
              <a:gd name="connsiteX0" fmla="*/ 303537 w 3688314"/>
              <a:gd name="connsiteY0" fmla="*/ 6984454 h 6984454"/>
              <a:gd name="connsiteX1" fmla="*/ 247596 w 3688314"/>
              <a:gd name="connsiteY1" fmla="*/ 47926 h 6984454"/>
              <a:gd name="connsiteX2" fmla="*/ 1067153 w 3688314"/>
              <a:gd name="connsiteY2" fmla="*/ 0 h 6984454"/>
              <a:gd name="connsiteX3" fmla="*/ 3688314 w 3688314"/>
              <a:gd name="connsiteY3" fmla="*/ 6947713 h 6984454"/>
              <a:gd name="connsiteX4" fmla="*/ 303537 w 3688314"/>
              <a:gd name="connsiteY4" fmla="*/ 6984454 h 6984454"/>
              <a:gd name="connsiteX0" fmla="*/ 104578 w 3489355"/>
              <a:gd name="connsiteY0" fmla="*/ 6984454 h 6984454"/>
              <a:gd name="connsiteX1" fmla="*/ 48637 w 3489355"/>
              <a:gd name="connsiteY1" fmla="*/ 47926 h 6984454"/>
              <a:gd name="connsiteX2" fmla="*/ 868194 w 3489355"/>
              <a:gd name="connsiteY2" fmla="*/ 0 h 6984454"/>
              <a:gd name="connsiteX3" fmla="*/ 3489355 w 3489355"/>
              <a:gd name="connsiteY3" fmla="*/ 6947713 h 6984454"/>
              <a:gd name="connsiteX4" fmla="*/ 104578 w 3489355"/>
              <a:gd name="connsiteY4" fmla="*/ 6984454 h 6984454"/>
              <a:gd name="connsiteX0" fmla="*/ 55941 w 3440718"/>
              <a:gd name="connsiteY0" fmla="*/ 6984454 h 6984454"/>
              <a:gd name="connsiteX1" fmla="*/ 0 w 3440718"/>
              <a:gd name="connsiteY1" fmla="*/ 47926 h 6984454"/>
              <a:gd name="connsiteX2" fmla="*/ 819557 w 3440718"/>
              <a:gd name="connsiteY2" fmla="*/ 0 h 6984454"/>
              <a:gd name="connsiteX3" fmla="*/ 3440718 w 3440718"/>
              <a:gd name="connsiteY3" fmla="*/ 6947713 h 6984454"/>
              <a:gd name="connsiteX4" fmla="*/ 55941 w 3440718"/>
              <a:gd name="connsiteY4" fmla="*/ 6984454 h 6984454"/>
              <a:gd name="connsiteX0" fmla="*/ 55941 w 3440718"/>
              <a:gd name="connsiteY0" fmla="*/ 7004570 h 7004570"/>
              <a:gd name="connsiteX1" fmla="*/ 0 w 3440718"/>
              <a:gd name="connsiteY1" fmla="*/ 0 h 7004570"/>
              <a:gd name="connsiteX2" fmla="*/ 819557 w 3440718"/>
              <a:gd name="connsiteY2" fmla="*/ 20116 h 7004570"/>
              <a:gd name="connsiteX3" fmla="*/ 3440718 w 3440718"/>
              <a:gd name="connsiteY3" fmla="*/ 6967829 h 7004570"/>
              <a:gd name="connsiteX4" fmla="*/ 55941 w 3440718"/>
              <a:gd name="connsiteY4" fmla="*/ 7004570 h 7004570"/>
              <a:gd name="connsiteX0" fmla="*/ 21925 w 3406702"/>
              <a:gd name="connsiteY0" fmla="*/ 6984454 h 6984454"/>
              <a:gd name="connsiteX1" fmla="*/ 0 w 3406702"/>
              <a:gd name="connsiteY1" fmla="*/ 36585 h 6984454"/>
              <a:gd name="connsiteX2" fmla="*/ 785541 w 3406702"/>
              <a:gd name="connsiteY2" fmla="*/ 0 h 6984454"/>
              <a:gd name="connsiteX3" fmla="*/ 3406702 w 3406702"/>
              <a:gd name="connsiteY3" fmla="*/ 6947713 h 6984454"/>
              <a:gd name="connsiteX4" fmla="*/ 21925 w 3406702"/>
              <a:gd name="connsiteY4" fmla="*/ 6984454 h 6984454"/>
              <a:gd name="connsiteX0" fmla="*/ 21925 w 3406702"/>
              <a:gd name="connsiteY0" fmla="*/ 7004570 h 7004570"/>
              <a:gd name="connsiteX1" fmla="*/ 0 w 3406702"/>
              <a:gd name="connsiteY1" fmla="*/ 0 h 7004570"/>
              <a:gd name="connsiteX2" fmla="*/ 785541 w 3406702"/>
              <a:gd name="connsiteY2" fmla="*/ 20116 h 7004570"/>
              <a:gd name="connsiteX3" fmla="*/ 3406702 w 3406702"/>
              <a:gd name="connsiteY3" fmla="*/ 6967829 h 7004570"/>
              <a:gd name="connsiteX4" fmla="*/ 21925 w 3406702"/>
              <a:gd name="connsiteY4" fmla="*/ 7004570 h 7004570"/>
              <a:gd name="connsiteX0" fmla="*/ 21925 w 3406702"/>
              <a:gd name="connsiteY0" fmla="*/ 6993230 h 6993230"/>
              <a:gd name="connsiteX1" fmla="*/ 0 w 3406702"/>
              <a:gd name="connsiteY1" fmla="*/ 0 h 6993230"/>
              <a:gd name="connsiteX2" fmla="*/ 785541 w 3406702"/>
              <a:gd name="connsiteY2" fmla="*/ 8776 h 6993230"/>
              <a:gd name="connsiteX3" fmla="*/ 3406702 w 3406702"/>
              <a:gd name="connsiteY3" fmla="*/ 6956489 h 6993230"/>
              <a:gd name="connsiteX4" fmla="*/ 21925 w 3406702"/>
              <a:gd name="connsiteY4" fmla="*/ 6993230 h 699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6702" h="6993230">
                <a:moveTo>
                  <a:pt x="21925" y="6993230"/>
                </a:moveTo>
                <a:cubicBezTo>
                  <a:pt x="14617" y="4677274"/>
                  <a:pt x="7308" y="2315956"/>
                  <a:pt x="0" y="0"/>
                </a:cubicBezTo>
                <a:lnTo>
                  <a:pt x="785541" y="8776"/>
                </a:lnTo>
                <a:lnTo>
                  <a:pt x="3406702" y="6956489"/>
                </a:lnTo>
                <a:lnTo>
                  <a:pt x="21925" y="699323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11009219" y="709339"/>
            <a:ext cx="1198801" cy="3112446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1244600" indent="0">
              <a:buNone/>
              <a:defRPr baseline="0"/>
            </a:lvl5pPr>
          </a:lstStyle>
          <a:p>
            <a:pPr lvl="4"/>
            <a:r>
              <a:rPr lang="en-US" dirty="0"/>
              <a:t> 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595254" y="268585"/>
            <a:ext cx="3355200" cy="11844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601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, tekst en éé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Principes en knelpunten vereffening-verdeling na echtscheiding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6232170" cy="336484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7404847" y="683763"/>
            <a:ext cx="4126753" cy="4671220"/>
          </a:xfr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GB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, tekst en 2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Principes en knelpunten vereffening-verdeling na echtscheiding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6232170" cy="336484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7404847" y="683763"/>
            <a:ext cx="4177553" cy="2241177"/>
          </a:xfr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GB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sz="quarter" idx="15"/>
          </p:nvPr>
        </p:nvSpPr>
        <p:spPr>
          <a:xfrm>
            <a:off x="7404846" y="3113806"/>
            <a:ext cx="4177553" cy="2241177"/>
          </a:xfr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- drieh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Principes en knelpunten vereffening-verdeling na echtscheiding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7975805" cy="34671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10634792" y="2198072"/>
            <a:ext cx="1560357" cy="4051154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1244600" indent="0">
              <a:buNone/>
              <a:defRPr baseline="0"/>
            </a:lvl5pPr>
          </a:lstStyle>
          <a:p>
            <a:pPr lvl="4"/>
            <a:r>
              <a:rPr lang="en-US" dirty="0"/>
              <a:t> </a:t>
            </a:r>
          </a:p>
        </p:txBody>
      </p:sp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4614862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achtergron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4293" y="0"/>
            <a:ext cx="12196294" cy="5984875"/>
          </a:xfrm>
        </p:spPr>
        <p:txBody>
          <a:bodyPr lIns="2880000" tIns="1475999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Principes en knelpunten vereffening-verdeling na echtscheiding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3552825" cy="3467100"/>
          </a:xfrm>
        </p:spPr>
        <p:txBody>
          <a:bodyPr/>
          <a:lstStyle>
            <a:lvl1pPr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10634792" y="2198072"/>
            <a:ext cx="1560357" cy="4051154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1244600" indent="0">
              <a:buNone/>
              <a:defRPr baseline="0"/>
            </a:lvl5pPr>
          </a:lstStyle>
          <a:p>
            <a:pPr lvl="4"/>
            <a:r>
              <a:rPr lang="en-US" dirty="0"/>
              <a:t> </a:t>
            </a:r>
          </a:p>
        </p:txBody>
      </p:sp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Principes en knelpunten vereffening-verdeling na echtscheiding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4371920" cy="336484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4"/>
          </p:nvPr>
        </p:nvSpPr>
        <p:spPr>
          <a:xfrm>
            <a:off x="5636302" y="1990725"/>
            <a:ext cx="5717498" cy="3363913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op het pictogram als u een grafiek wilt toevoegen</a:t>
            </a:r>
            <a:endParaRPr lang="en-GB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Principes en knelpunten vereffening-verdeling na echtscheiding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sz="quarter" idx="15"/>
          </p:nvPr>
        </p:nvSpPr>
        <p:spPr>
          <a:xfrm>
            <a:off x="731839" y="1843089"/>
            <a:ext cx="8412161" cy="3688282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op het pictogram als u een tabel wilt toevoegen</a:t>
            </a:r>
            <a:endParaRPr lang="en-GB"/>
          </a:p>
        </p:txBody>
      </p:sp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 - 3 topics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Principes en knelpunten vereffening-verdeling na echtscheiding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933158" cy="2814942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>
                <a:solidFill>
                  <a:schemeClr val="accent1"/>
                </a:solidFill>
              </a:defRPr>
            </a:lvl1pPr>
            <a:lvl2pPr marL="17463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7463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7463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7463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933158" cy="2814942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>
                <a:solidFill>
                  <a:schemeClr val="accent1"/>
                </a:solidFill>
              </a:defRPr>
            </a:lvl1pPr>
            <a:lvl2pPr marL="17463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7463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7463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7463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933158" cy="2814942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>
                <a:solidFill>
                  <a:schemeClr val="accent1"/>
                </a:solidFill>
              </a:defRPr>
            </a:lvl1pPr>
            <a:lvl2pPr marL="17463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7463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7463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7463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 - 3 topics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Principes en knelpunten vereffening-verdeling na echtscheiding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09447"/>
            <a:ext cx="5338800" cy="33840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ronde topics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Principes en knelpunten vereffening-verdeling na echtscheiding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ronde topics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Principes en knelpunten vereffening-verdeling na echtscheiding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815200" cy="2814942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815200" cy="2814942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815200" cy="2814942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242788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cherm zonder foto - grijze ondertitel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532948"/>
            <a:ext cx="4310091" cy="335852"/>
          </a:xfrm>
          <a:solidFill>
            <a:schemeClr val="bg1">
              <a:lumMod val="85000"/>
            </a:schemeClr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3592297"/>
            <a:ext cx="4137025" cy="374221"/>
          </a:xfrm>
        </p:spPr>
        <p:txBody>
          <a:bodyPr/>
          <a:lstStyle/>
          <a:p>
            <a:pPr lvl="0"/>
            <a:r>
              <a:rPr lang="nl-NL" dirty="0"/>
              <a:t>Naam van </a:t>
            </a:r>
            <a:r>
              <a:rPr lang="nl-NL"/>
              <a:t>de spreker</a:t>
            </a:r>
            <a:endParaRPr lang="nl-NL" dirty="0"/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057160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13" name="Vrije vorm 12"/>
          <p:cNvSpPr/>
          <p:nvPr userDrawn="1"/>
        </p:nvSpPr>
        <p:spPr>
          <a:xfrm>
            <a:off x="11869296" y="698404"/>
            <a:ext cx="322704" cy="828480"/>
          </a:xfrm>
          <a:custGeom>
            <a:avLst/>
            <a:gdLst>
              <a:gd name="connsiteX0" fmla="*/ 0 w 1960775"/>
              <a:gd name="connsiteY0" fmla="*/ 0 h 5033913"/>
              <a:gd name="connsiteX1" fmla="*/ 0 w 1960775"/>
              <a:gd name="connsiteY1" fmla="*/ 0 h 5033913"/>
              <a:gd name="connsiteX2" fmla="*/ 1960775 w 1960775"/>
              <a:gd name="connsiteY2" fmla="*/ 0 h 5033913"/>
              <a:gd name="connsiteX3" fmla="*/ 1960775 w 1960775"/>
              <a:gd name="connsiteY3" fmla="*/ 5033913 h 5033913"/>
              <a:gd name="connsiteX4" fmla="*/ 0 w 1960775"/>
              <a:gd name="connsiteY4" fmla="*/ 0 h 503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775" h="5033913">
                <a:moveTo>
                  <a:pt x="0" y="0"/>
                </a:moveTo>
                <a:lnTo>
                  <a:pt x="0" y="0"/>
                </a:lnTo>
                <a:lnTo>
                  <a:pt x="1960775" y="0"/>
                </a:lnTo>
                <a:lnTo>
                  <a:pt x="1960775" y="5033913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Principes en knelpunten vereffening-verdeling na echtscheiding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 </a:t>
            </a:r>
            <a:fld id="{141DC315-004D-734B-91F7-61E542849DC9}" type="datetimeFigureOut">
              <a:rPr lang="nl-NL" smtClean="0"/>
              <a:pPr/>
              <a:t>26-1-2024</a:t>
            </a:fld>
            <a:r>
              <a:rPr lang="nl-NL" dirty="0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19909" y="2549842"/>
            <a:ext cx="4152182" cy="1722688"/>
          </a:xfrm>
          <a:prstGeom prst="wedgeRectCallout">
            <a:avLst>
              <a:gd name="adj1" fmla="val -33309"/>
              <a:gd name="adj2" fmla="val 66900"/>
            </a:avLst>
          </a:prstGeom>
          <a:solidFill>
            <a:schemeClr val="accent1"/>
          </a:solidFill>
          <a:ln>
            <a:noFill/>
          </a:ln>
        </p:spPr>
        <p:txBody>
          <a:bodyPr wrap="square" lIns="360000" tIns="360000" rIns="324000" bIns="360000" anchor="ctr">
            <a:sp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180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Principes en knelpunten vereffening-verdeling na echtscheiding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 </a:t>
            </a:r>
            <a:fld id="{141DC315-004D-734B-91F7-61E542849DC9}" type="datetimeFigureOut">
              <a:rPr lang="nl-NL" smtClean="0"/>
              <a:pPr/>
              <a:t>26-1-2024</a:t>
            </a:fld>
            <a:r>
              <a:rPr lang="nl-NL" dirty="0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19909" y="2549842"/>
            <a:ext cx="4152182" cy="1722688"/>
          </a:xfrm>
          <a:prstGeom prst="wedgeRectCallout">
            <a:avLst>
              <a:gd name="adj1" fmla="val -33309"/>
              <a:gd name="adj2" fmla="val 66900"/>
            </a:avLst>
          </a:prstGeom>
          <a:noFill/>
          <a:ln w="44450">
            <a:solidFill>
              <a:schemeClr val="accent2"/>
            </a:solidFill>
            <a:miter lim="800000"/>
          </a:ln>
        </p:spPr>
        <p:txBody>
          <a:bodyPr wrap="square" lIns="360000" tIns="360000" rIns="324000" bIns="360000" anchor="ctr">
            <a:spAutoFit/>
          </a:bodyPr>
          <a:lstStyle>
            <a:lvl1pPr algn="l">
              <a:defRPr sz="2000">
                <a:solidFill>
                  <a:srgbClr val="0033A0"/>
                </a:solidFill>
              </a:defRPr>
            </a:lvl1pPr>
            <a:lvl2pPr algn="l">
              <a:defRPr sz="1800">
                <a:solidFill>
                  <a:srgbClr val="0033A0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ranje lijn -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Principes en knelpunten vereffening-verdeling na echtscheiding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 </a:t>
            </a:r>
            <a:fld id="{141DC315-004D-734B-91F7-61E542849DC9}" type="datetimeFigureOut">
              <a:rPr lang="nl-NL" smtClean="0"/>
              <a:pPr/>
              <a:t>26-1-2024</a:t>
            </a:fld>
            <a:r>
              <a:rPr lang="nl-NL" dirty="0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Vrije vorm 5"/>
          <p:cNvSpPr/>
          <p:nvPr userDrawn="1"/>
        </p:nvSpPr>
        <p:spPr>
          <a:xfrm>
            <a:off x="3647728" y="1798366"/>
            <a:ext cx="291903" cy="2808312"/>
          </a:xfrm>
          <a:custGeom>
            <a:avLst/>
            <a:gdLst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98525 h 1771650"/>
              <a:gd name="connsiteX4" fmla="*/ 184150 w 184150"/>
              <a:gd name="connsiteY4" fmla="*/ 1771650 h 1771650"/>
              <a:gd name="connsiteX0" fmla="*/ 177800 w 189210"/>
              <a:gd name="connsiteY0" fmla="*/ 0 h 1771650"/>
              <a:gd name="connsiteX1" fmla="*/ 177800 w 189210"/>
              <a:gd name="connsiteY1" fmla="*/ 454025 h 1771650"/>
              <a:gd name="connsiteX2" fmla="*/ 0 w 189210"/>
              <a:gd name="connsiteY2" fmla="*/ 454025 h 1771650"/>
              <a:gd name="connsiteX3" fmla="*/ 189210 w 189210"/>
              <a:gd name="connsiteY3" fmla="*/ 898525 h 1771650"/>
              <a:gd name="connsiteX4" fmla="*/ 184150 w 189210"/>
              <a:gd name="connsiteY4" fmla="*/ 1771650 h 1771650"/>
              <a:gd name="connsiteX0" fmla="*/ 177800 w 191740"/>
              <a:gd name="connsiteY0" fmla="*/ 0 h 1771650"/>
              <a:gd name="connsiteX1" fmla="*/ 177800 w 191740"/>
              <a:gd name="connsiteY1" fmla="*/ 454025 h 1771650"/>
              <a:gd name="connsiteX2" fmla="*/ 0 w 191740"/>
              <a:gd name="connsiteY2" fmla="*/ 454025 h 1771650"/>
              <a:gd name="connsiteX3" fmla="*/ 191740 w 191740"/>
              <a:gd name="connsiteY3" fmla="*/ 802382 h 1771650"/>
              <a:gd name="connsiteX4" fmla="*/ 184150 w 191740"/>
              <a:gd name="connsiteY4" fmla="*/ 1771650 h 1771650"/>
              <a:gd name="connsiteX0" fmla="*/ 177800 w 186680"/>
              <a:gd name="connsiteY0" fmla="*/ 0 h 1771650"/>
              <a:gd name="connsiteX1" fmla="*/ 177800 w 186680"/>
              <a:gd name="connsiteY1" fmla="*/ 454025 h 1771650"/>
              <a:gd name="connsiteX2" fmla="*/ 0 w 186680"/>
              <a:gd name="connsiteY2" fmla="*/ 454025 h 1771650"/>
              <a:gd name="connsiteX3" fmla="*/ 186680 w 186680"/>
              <a:gd name="connsiteY3" fmla="*/ 802382 h 1771650"/>
              <a:gd name="connsiteX4" fmla="*/ 184150 w 186680"/>
              <a:gd name="connsiteY4" fmla="*/ 1771650 h 1771650"/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04912 h 1771650"/>
              <a:gd name="connsiteX4" fmla="*/ 184150 w 184150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150" h="1771650">
                <a:moveTo>
                  <a:pt x="177800" y="0"/>
                </a:moveTo>
                <a:lnTo>
                  <a:pt x="177800" y="454025"/>
                </a:lnTo>
                <a:lnTo>
                  <a:pt x="0" y="454025"/>
                </a:lnTo>
                <a:lnTo>
                  <a:pt x="184150" y="804912"/>
                </a:lnTo>
                <a:lnTo>
                  <a:pt x="184150" y="1771650"/>
                </a:ln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375150" y="1865034"/>
            <a:ext cx="4446588" cy="2670175"/>
          </a:xfrm>
        </p:spPr>
        <p:txBody>
          <a:bodyPr anchor="ctr"/>
          <a:lstStyle>
            <a:lvl1pPr algn="just">
              <a:defRPr cap="all" baseline="0"/>
            </a:lvl1pPr>
          </a:lstStyle>
          <a:p>
            <a:pPr lvl="0"/>
            <a:r>
              <a:rPr lang="nl-NL" dirty="0"/>
              <a:t>“Klik om de tekststijl van het model te bewerken”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blauwe lijn -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Principes en knelpunten vereffening-verdeling na echtscheiding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 </a:t>
            </a:r>
            <a:fld id="{141DC315-004D-734B-91F7-61E542849DC9}" type="datetimeFigureOut">
              <a:rPr lang="nl-NL" smtClean="0"/>
              <a:pPr/>
              <a:t>26-1-2024</a:t>
            </a:fld>
            <a:r>
              <a:rPr lang="nl-NL" dirty="0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3631829" y="1460304"/>
            <a:ext cx="5657897" cy="2670175"/>
          </a:xfrm>
        </p:spPr>
        <p:txBody>
          <a:bodyPr anchor="b"/>
          <a:lstStyle>
            <a:lvl1pPr algn="just">
              <a:defRPr cap="all" baseline="0"/>
            </a:lvl1pPr>
          </a:lstStyle>
          <a:p>
            <a:pPr lvl="0"/>
            <a:r>
              <a:rPr lang="nl-NL"/>
              <a:t>“Klik </a:t>
            </a:r>
            <a:r>
              <a:rPr lang="nl-NL" dirty="0"/>
              <a:t>om de tekststijl van het model </a:t>
            </a:r>
            <a:r>
              <a:rPr lang="nl-NL"/>
              <a:t>te bewerken”</a:t>
            </a:r>
            <a:endParaRPr lang="nl-NL" dirty="0"/>
          </a:p>
        </p:txBody>
      </p:sp>
      <p:sp>
        <p:nvSpPr>
          <p:cNvPr id="10" name="Vrije vorm 9"/>
          <p:cNvSpPr/>
          <p:nvPr/>
        </p:nvSpPr>
        <p:spPr>
          <a:xfrm>
            <a:off x="3691789" y="4419180"/>
            <a:ext cx="5567957" cy="193637"/>
          </a:xfrm>
          <a:custGeom>
            <a:avLst/>
            <a:gdLst>
              <a:gd name="connsiteX0" fmla="*/ 0 w 4905487"/>
              <a:gd name="connsiteY0" fmla="*/ 0 h 193637"/>
              <a:gd name="connsiteX1" fmla="*/ 419548 w 4905487"/>
              <a:gd name="connsiteY1" fmla="*/ 0 h 193637"/>
              <a:gd name="connsiteX2" fmla="*/ 419548 w 4905487"/>
              <a:gd name="connsiteY2" fmla="*/ 193637 h 193637"/>
              <a:gd name="connsiteX3" fmla="*/ 910814 w 4905487"/>
              <a:gd name="connsiteY3" fmla="*/ 3585 h 193637"/>
              <a:gd name="connsiteX4" fmla="*/ 4905487 w 4905487"/>
              <a:gd name="connsiteY4" fmla="*/ 3585 h 19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487" h="193637">
                <a:moveTo>
                  <a:pt x="0" y="0"/>
                </a:moveTo>
                <a:lnTo>
                  <a:pt x="419548" y="0"/>
                </a:lnTo>
                <a:lnTo>
                  <a:pt x="419548" y="193637"/>
                </a:lnTo>
                <a:lnTo>
                  <a:pt x="910814" y="3585"/>
                </a:lnTo>
                <a:lnTo>
                  <a:pt x="4905487" y="3585"/>
                </a:lnTo>
              </a:path>
            </a:pathLst>
          </a:cu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met pat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Principes en knelpunten vereffening-verdeling na echtscheiding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 </a:t>
            </a:r>
            <a:fld id="{141DC315-004D-734B-91F7-61E542849DC9}" type="datetimeFigureOut">
              <a:rPr lang="nl-NL" smtClean="0"/>
              <a:pPr/>
              <a:t>26-1-2024</a:t>
            </a:fld>
            <a:r>
              <a:rPr lang="nl-NL" dirty="0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4" name="Tijdelijke aanduiding voor tekst 33"/>
          <p:cNvSpPr>
            <a:spLocks noGrp="1"/>
          </p:cNvSpPr>
          <p:nvPr>
            <p:ph type="body" sz="quarter" idx="13"/>
          </p:nvPr>
        </p:nvSpPr>
        <p:spPr>
          <a:xfrm>
            <a:off x="1184795" y="475669"/>
            <a:ext cx="4226654" cy="5070692"/>
          </a:xfrm>
        </p:spPr>
        <p:txBody>
          <a:bodyPr>
            <a:noAutofit/>
          </a:bodyPr>
          <a:lstStyle>
            <a:lvl1pPr>
              <a:lnSpc>
                <a:spcPct val="70000"/>
              </a:lnSpc>
              <a:defRPr sz="9000" b="1" i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70538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16417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622958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081746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540534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099932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145811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71426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7305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631839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090627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0549415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100820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4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146699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5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871426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6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917305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7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9631839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10090627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9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10549415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1100820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1146699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871451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3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917330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4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9632094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5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10090882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6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10549670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1100845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8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146724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met pat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Principes en knelpunten vereffening-verdeling na echtscheiding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24434" y="2005130"/>
            <a:ext cx="6690766" cy="34671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68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70538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16417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622958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081746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540534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099932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145811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6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71426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7305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631839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9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090627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0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0549415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1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100820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2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146699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3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871426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4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917305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5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9631839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6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10090627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7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10549415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8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1100820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9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1146699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0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871451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917330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2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9632094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3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10090882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4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10549670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1100845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6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146724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Principes en knelpunten vereffening-verdeling na echtscheiding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Principes en knelpunten vereffening-verdeling na echtscheiding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o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Principes en knelpunten vereffening-verdeling na echtscheiding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Vrije vorm 3"/>
          <p:cNvSpPr/>
          <p:nvPr userDrawn="1"/>
        </p:nvSpPr>
        <p:spPr>
          <a:xfrm>
            <a:off x="4978033" y="1362517"/>
            <a:ext cx="229923" cy="3777307"/>
          </a:xfrm>
          <a:custGeom>
            <a:avLst/>
            <a:gdLst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98525 h 1771650"/>
              <a:gd name="connsiteX4" fmla="*/ 184150 w 184150"/>
              <a:gd name="connsiteY4" fmla="*/ 1771650 h 1771650"/>
              <a:gd name="connsiteX0" fmla="*/ 177800 w 189210"/>
              <a:gd name="connsiteY0" fmla="*/ 0 h 1771650"/>
              <a:gd name="connsiteX1" fmla="*/ 177800 w 189210"/>
              <a:gd name="connsiteY1" fmla="*/ 454025 h 1771650"/>
              <a:gd name="connsiteX2" fmla="*/ 0 w 189210"/>
              <a:gd name="connsiteY2" fmla="*/ 454025 h 1771650"/>
              <a:gd name="connsiteX3" fmla="*/ 189210 w 189210"/>
              <a:gd name="connsiteY3" fmla="*/ 898525 h 1771650"/>
              <a:gd name="connsiteX4" fmla="*/ 184150 w 189210"/>
              <a:gd name="connsiteY4" fmla="*/ 1771650 h 1771650"/>
              <a:gd name="connsiteX0" fmla="*/ 177800 w 191740"/>
              <a:gd name="connsiteY0" fmla="*/ 0 h 1771650"/>
              <a:gd name="connsiteX1" fmla="*/ 177800 w 191740"/>
              <a:gd name="connsiteY1" fmla="*/ 454025 h 1771650"/>
              <a:gd name="connsiteX2" fmla="*/ 0 w 191740"/>
              <a:gd name="connsiteY2" fmla="*/ 454025 h 1771650"/>
              <a:gd name="connsiteX3" fmla="*/ 191740 w 191740"/>
              <a:gd name="connsiteY3" fmla="*/ 802382 h 1771650"/>
              <a:gd name="connsiteX4" fmla="*/ 184150 w 191740"/>
              <a:gd name="connsiteY4" fmla="*/ 1771650 h 1771650"/>
              <a:gd name="connsiteX0" fmla="*/ 177800 w 186680"/>
              <a:gd name="connsiteY0" fmla="*/ 0 h 1771650"/>
              <a:gd name="connsiteX1" fmla="*/ 177800 w 186680"/>
              <a:gd name="connsiteY1" fmla="*/ 454025 h 1771650"/>
              <a:gd name="connsiteX2" fmla="*/ 0 w 186680"/>
              <a:gd name="connsiteY2" fmla="*/ 454025 h 1771650"/>
              <a:gd name="connsiteX3" fmla="*/ 186680 w 186680"/>
              <a:gd name="connsiteY3" fmla="*/ 802382 h 1771650"/>
              <a:gd name="connsiteX4" fmla="*/ 184150 w 186680"/>
              <a:gd name="connsiteY4" fmla="*/ 1771650 h 1771650"/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04912 h 1771650"/>
              <a:gd name="connsiteX4" fmla="*/ 184150 w 184150"/>
              <a:gd name="connsiteY4" fmla="*/ 1771650 h 1771650"/>
              <a:gd name="connsiteX0" fmla="*/ 205601 w 211951"/>
              <a:gd name="connsiteY0" fmla="*/ 0 h 1771650"/>
              <a:gd name="connsiteX1" fmla="*/ 205601 w 211951"/>
              <a:gd name="connsiteY1" fmla="*/ 454025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1951"/>
              <a:gd name="connsiteY0" fmla="*/ 0 h 1771650"/>
              <a:gd name="connsiteX1" fmla="*/ 202125 w 211951"/>
              <a:gd name="connsiteY1" fmla="*/ 120420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6025"/>
              <a:gd name="connsiteY0" fmla="*/ 0 h 1771650"/>
              <a:gd name="connsiteX1" fmla="*/ 216025 w 216025"/>
              <a:gd name="connsiteY1" fmla="*/ 113470 h 1771650"/>
              <a:gd name="connsiteX2" fmla="*/ 0 w 216025"/>
              <a:gd name="connsiteY2" fmla="*/ 106521 h 1771650"/>
              <a:gd name="connsiteX3" fmla="*/ 211951 w 216025"/>
              <a:gd name="connsiteY3" fmla="*/ 804912 h 1771650"/>
              <a:gd name="connsiteX4" fmla="*/ 211951 w 216025"/>
              <a:gd name="connsiteY4" fmla="*/ 1771650 h 1771650"/>
              <a:gd name="connsiteX0" fmla="*/ 205601 w 211951"/>
              <a:gd name="connsiteY0" fmla="*/ 0 h 1771650"/>
              <a:gd name="connsiteX1" fmla="*/ 202125 w 211951"/>
              <a:gd name="connsiteY1" fmla="*/ 116945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1951"/>
              <a:gd name="connsiteY0" fmla="*/ 0 h 1771650"/>
              <a:gd name="connsiteX1" fmla="*/ 209075 w 211951"/>
              <a:gd name="connsiteY1" fmla="*/ 120420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195176 w 201526"/>
              <a:gd name="connsiteY0" fmla="*/ 0 h 1771650"/>
              <a:gd name="connsiteX1" fmla="*/ 198650 w 201526"/>
              <a:gd name="connsiteY1" fmla="*/ 120420 h 1771650"/>
              <a:gd name="connsiteX2" fmla="*/ 0 w 201526"/>
              <a:gd name="connsiteY2" fmla="*/ 116947 h 1771650"/>
              <a:gd name="connsiteX3" fmla="*/ 201526 w 201526"/>
              <a:gd name="connsiteY3" fmla="*/ 804912 h 1771650"/>
              <a:gd name="connsiteX4" fmla="*/ 201526 w 201526"/>
              <a:gd name="connsiteY4" fmla="*/ 1771650 h 1771650"/>
              <a:gd name="connsiteX0" fmla="*/ 195176 w 201526"/>
              <a:gd name="connsiteY0" fmla="*/ 0 h 1771650"/>
              <a:gd name="connsiteX1" fmla="*/ 198650 w 201526"/>
              <a:gd name="connsiteY1" fmla="*/ 120420 h 1771650"/>
              <a:gd name="connsiteX2" fmla="*/ 0 w 201526"/>
              <a:gd name="connsiteY2" fmla="*/ 106521 h 1771650"/>
              <a:gd name="connsiteX3" fmla="*/ 201526 w 201526"/>
              <a:gd name="connsiteY3" fmla="*/ 804912 h 1771650"/>
              <a:gd name="connsiteX4" fmla="*/ 201526 w 201526"/>
              <a:gd name="connsiteY4" fmla="*/ 1771650 h 1771650"/>
              <a:gd name="connsiteX0" fmla="*/ 191701 w 198051"/>
              <a:gd name="connsiteY0" fmla="*/ 0 h 1771650"/>
              <a:gd name="connsiteX1" fmla="*/ 195175 w 198051"/>
              <a:gd name="connsiteY1" fmla="*/ 120420 h 1771650"/>
              <a:gd name="connsiteX2" fmla="*/ 0 w 198051"/>
              <a:gd name="connsiteY2" fmla="*/ 116947 h 1771650"/>
              <a:gd name="connsiteX3" fmla="*/ 198051 w 198051"/>
              <a:gd name="connsiteY3" fmla="*/ 804912 h 1771650"/>
              <a:gd name="connsiteX4" fmla="*/ 198051 w 198051"/>
              <a:gd name="connsiteY4" fmla="*/ 1771650 h 1771650"/>
              <a:gd name="connsiteX0" fmla="*/ 191701 w 198051"/>
              <a:gd name="connsiteY0" fmla="*/ 0 h 1771650"/>
              <a:gd name="connsiteX1" fmla="*/ 190902 w 198051"/>
              <a:gd name="connsiteY1" fmla="*/ 122556 h 1771650"/>
              <a:gd name="connsiteX2" fmla="*/ 0 w 198051"/>
              <a:gd name="connsiteY2" fmla="*/ 116947 h 1771650"/>
              <a:gd name="connsiteX3" fmla="*/ 198051 w 198051"/>
              <a:gd name="connsiteY3" fmla="*/ 804912 h 1771650"/>
              <a:gd name="connsiteX4" fmla="*/ 198051 w 198051"/>
              <a:gd name="connsiteY4" fmla="*/ 1771650 h 1771650"/>
              <a:gd name="connsiteX0" fmla="*/ 155380 w 161730"/>
              <a:gd name="connsiteY0" fmla="*/ 0 h 1771650"/>
              <a:gd name="connsiteX1" fmla="*/ 154581 w 161730"/>
              <a:gd name="connsiteY1" fmla="*/ 122556 h 1771650"/>
              <a:gd name="connsiteX2" fmla="*/ 0 w 161730"/>
              <a:gd name="connsiteY2" fmla="*/ 116947 h 1771650"/>
              <a:gd name="connsiteX3" fmla="*/ 161730 w 161730"/>
              <a:gd name="connsiteY3" fmla="*/ 804912 h 1771650"/>
              <a:gd name="connsiteX4" fmla="*/ 161730 w 161730"/>
              <a:gd name="connsiteY4" fmla="*/ 1771650 h 1771650"/>
              <a:gd name="connsiteX0" fmla="*/ 140425 w 146775"/>
              <a:gd name="connsiteY0" fmla="*/ 0 h 1771650"/>
              <a:gd name="connsiteX1" fmla="*/ 139626 w 146775"/>
              <a:gd name="connsiteY1" fmla="*/ 122556 h 1771650"/>
              <a:gd name="connsiteX2" fmla="*/ 0 w 146775"/>
              <a:gd name="connsiteY2" fmla="*/ 116947 h 1771650"/>
              <a:gd name="connsiteX3" fmla="*/ 146775 w 146775"/>
              <a:gd name="connsiteY3" fmla="*/ 804912 h 1771650"/>
              <a:gd name="connsiteX4" fmla="*/ 146775 w 146775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4639 w 144639"/>
              <a:gd name="connsiteY3" fmla="*/ 804912 h 1771650"/>
              <a:gd name="connsiteX4" fmla="*/ 144639 w 144639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0366 w 144639"/>
              <a:gd name="connsiteY3" fmla="*/ 339153 h 1771650"/>
              <a:gd name="connsiteX4" fmla="*/ 144639 w 144639"/>
              <a:gd name="connsiteY4" fmla="*/ 1771650 h 1771650"/>
              <a:gd name="connsiteX0" fmla="*/ 138289 w 147034"/>
              <a:gd name="connsiteY0" fmla="*/ 0 h 1771650"/>
              <a:gd name="connsiteX1" fmla="*/ 137490 w 147034"/>
              <a:gd name="connsiteY1" fmla="*/ 122556 h 1771650"/>
              <a:gd name="connsiteX2" fmla="*/ 0 w 147034"/>
              <a:gd name="connsiteY2" fmla="*/ 121220 h 1771650"/>
              <a:gd name="connsiteX3" fmla="*/ 146776 w 147034"/>
              <a:gd name="connsiteY3" fmla="*/ 364791 h 1771650"/>
              <a:gd name="connsiteX4" fmla="*/ 144639 w 147034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0366 w 144639"/>
              <a:gd name="connsiteY3" fmla="*/ 362655 h 1771650"/>
              <a:gd name="connsiteX4" fmla="*/ 144639 w 144639"/>
              <a:gd name="connsiteY4" fmla="*/ 1771650 h 1771650"/>
              <a:gd name="connsiteX0" fmla="*/ 138289 w 145050"/>
              <a:gd name="connsiteY0" fmla="*/ 0 h 1771650"/>
              <a:gd name="connsiteX1" fmla="*/ 137490 w 145050"/>
              <a:gd name="connsiteY1" fmla="*/ 122556 h 1771650"/>
              <a:gd name="connsiteX2" fmla="*/ 0 w 145050"/>
              <a:gd name="connsiteY2" fmla="*/ 121220 h 1771650"/>
              <a:gd name="connsiteX3" fmla="*/ 144640 w 145050"/>
              <a:gd name="connsiteY3" fmla="*/ 360518 h 1771650"/>
              <a:gd name="connsiteX4" fmla="*/ 144639 w 145050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050" h="1771650">
                <a:moveTo>
                  <a:pt x="138289" y="0"/>
                </a:moveTo>
                <a:cubicBezTo>
                  <a:pt x="138023" y="40852"/>
                  <a:pt x="137756" y="81704"/>
                  <a:pt x="137490" y="122556"/>
                </a:cubicBezTo>
                <a:lnTo>
                  <a:pt x="0" y="121220"/>
                </a:lnTo>
                <a:lnTo>
                  <a:pt x="144640" y="360518"/>
                </a:lnTo>
                <a:cubicBezTo>
                  <a:pt x="146064" y="838017"/>
                  <a:pt x="143215" y="1294151"/>
                  <a:pt x="144639" y="1771650"/>
                </a:cubicBez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5" name="Tijdelijke aanduiding voor tekst 33"/>
          <p:cNvSpPr>
            <a:spLocks noGrp="1"/>
          </p:cNvSpPr>
          <p:nvPr>
            <p:ph type="body" sz="quarter" idx="13"/>
          </p:nvPr>
        </p:nvSpPr>
        <p:spPr>
          <a:xfrm>
            <a:off x="1725108" y="1434321"/>
            <a:ext cx="3373365" cy="5070692"/>
          </a:xfrm>
        </p:spPr>
        <p:txBody>
          <a:bodyPr>
            <a:noAutofit/>
          </a:bodyPr>
          <a:lstStyle>
            <a:lvl1pPr>
              <a:lnSpc>
                <a:spcPct val="70000"/>
              </a:lnSpc>
              <a:defRPr sz="9000" b="1" i="0" cap="all" baseline="0">
                <a:solidFill>
                  <a:srgbClr val="0033A0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5709052" y="1672724"/>
            <a:ext cx="5644748" cy="34671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ondertitel en tekst met patro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1108512"/>
            <a:ext cx="3034018" cy="784249"/>
          </a:xfrm>
          <a:solidFill>
            <a:schemeClr val="accent2"/>
          </a:solidFill>
        </p:spPr>
        <p:txBody>
          <a:bodyPr tIns="36000" bIns="0"/>
          <a:lstStyle>
            <a:lvl1pPr>
              <a:defRPr sz="5400" strike="noStrike" baseline="0"/>
            </a:lvl1pPr>
          </a:lstStyle>
          <a:p>
            <a:r>
              <a:rPr lang="nl-NL" dirty="0"/>
              <a:t>DANK U</a:t>
            </a:r>
          </a:p>
        </p:txBody>
      </p:sp>
      <p:sp>
        <p:nvSpPr>
          <p:cNvPr id="2" name="Rechthoek 1"/>
          <p:cNvSpPr/>
          <p:nvPr userDrawn="1"/>
        </p:nvSpPr>
        <p:spPr>
          <a:xfrm>
            <a:off x="0" y="4893422"/>
            <a:ext cx="12192000" cy="1971207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0" name="Vrije vorm 39"/>
          <p:cNvSpPr/>
          <p:nvPr userDrawn="1"/>
        </p:nvSpPr>
        <p:spPr>
          <a:xfrm>
            <a:off x="9546040" y="0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5370705"/>
            <a:ext cx="3189618" cy="1124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cherm zonder foto - zwarte ondertitel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532948"/>
            <a:ext cx="4310091" cy="335852"/>
          </a:xfrm>
          <a:solidFill>
            <a:schemeClr val="tx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057160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3592297"/>
            <a:ext cx="4137025" cy="374221"/>
          </a:xfrm>
        </p:spPr>
        <p:txBody>
          <a:bodyPr/>
          <a:lstStyle/>
          <a:p>
            <a:pPr lvl="0"/>
            <a:r>
              <a:rPr lang="nl-NL" dirty="0"/>
              <a:t>Naam van </a:t>
            </a:r>
            <a:r>
              <a:rPr lang="nl-NL"/>
              <a:t>de spreker</a:t>
            </a:r>
            <a:endParaRPr lang="nl-NL" dirty="0"/>
          </a:p>
        </p:txBody>
      </p:sp>
      <p:sp>
        <p:nvSpPr>
          <p:cNvPr id="10" name="Vrije vorm 9"/>
          <p:cNvSpPr/>
          <p:nvPr userDrawn="1"/>
        </p:nvSpPr>
        <p:spPr>
          <a:xfrm>
            <a:off x="11869296" y="698404"/>
            <a:ext cx="322704" cy="828480"/>
          </a:xfrm>
          <a:custGeom>
            <a:avLst/>
            <a:gdLst>
              <a:gd name="connsiteX0" fmla="*/ 0 w 1960775"/>
              <a:gd name="connsiteY0" fmla="*/ 0 h 5033913"/>
              <a:gd name="connsiteX1" fmla="*/ 0 w 1960775"/>
              <a:gd name="connsiteY1" fmla="*/ 0 h 5033913"/>
              <a:gd name="connsiteX2" fmla="*/ 1960775 w 1960775"/>
              <a:gd name="connsiteY2" fmla="*/ 0 h 5033913"/>
              <a:gd name="connsiteX3" fmla="*/ 1960775 w 1960775"/>
              <a:gd name="connsiteY3" fmla="*/ 5033913 h 5033913"/>
              <a:gd name="connsiteX4" fmla="*/ 0 w 1960775"/>
              <a:gd name="connsiteY4" fmla="*/ 0 h 503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775" h="5033913">
                <a:moveTo>
                  <a:pt x="0" y="0"/>
                </a:moveTo>
                <a:lnTo>
                  <a:pt x="0" y="0"/>
                </a:lnTo>
                <a:lnTo>
                  <a:pt x="1960775" y="0"/>
                </a:lnTo>
                <a:lnTo>
                  <a:pt x="1960775" y="5033913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300" y="714375"/>
            <a:ext cx="279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0" y="0"/>
            <a:ext cx="12192000" cy="569753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1332000"/>
            <a:ext cx="7920000" cy="360000"/>
          </a:xfrm>
          <a:solidFill>
            <a:srgbClr val="0033A0"/>
          </a:solidFill>
        </p:spPr>
        <p:txBody>
          <a:bodyPr anchor="ctr"/>
          <a:lstStyle>
            <a:lvl1pPr marL="179996" indent="0" algn="l">
              <a:buNone/>
              <a:defRPr lang="nl-NL" sz="1800" kern="12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voettekst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altLang="nl-BE"/>
              <a:t>Titel van de presentatie</a:t>
            </a:r>
            <a:endParaRPr lang="nl-NL" altLang="nl-BE"/>
          </a:p>
        </p:txBody>
      </p:sp>
      <p:sp>
        <p:nvSpPr>
          <p:cNvPr id="7" name="Tijdelijke aanduiding voor dianumm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4EF77D1-6034-A344-82D9-D4130085FCB2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4277070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0" y="0"/>
            <a:ext cx="12192000" cy="5697538"/>
          </a:xfrm>
        </p:spPr>
        <p:txBody>
          <a:bodyPr rtlCol="0">
            <a:normAutofit/>
          </a:bodyPr>
          <a:lstStyle>
            <a:lvl1pPr marL="0" indent="0" algn="l">
              <a:buNone/>
              <a:defRPr sz="3200">
                <a:solidFill>
                  <a:schemeClr val="bg2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22952"/>
            <a:ext cx="7920000" cy="360000"/>
          </a:xfrm>
          <a:solidFill>
            <a:schemeClr val="bg1"/>
          </a:solidFill>
        </p:spPr>
        <p:txBody>
          <a:bodyPr anchor="ctr"/>
          <a:lstStyle>
            <a:lvl1pPr marL="179996" indent="0" algn="l">
              <a:buNone/>
              <a:defRPr lang="nl-NL" sz="1800" kern="1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20000" y="720005"/>
            <a:ext cx="5114743" cy="2929717"/>
          </a:xfrm>
          <a:noFill/>
          <a:effectLst>
            <a:outerShdw blurRad="50800" dist="38100" dir="5400000" algn="t" rotWithShape="0">
              <a:prstClr val="black">
                <a:alpha val="26000"/>
              </a:prstClr>
            </a:outerShdw>
          </a:effectLst>
        </p:spPr>
        <p:txBody>
          <a:bodyPr>
            <a:noAutofit/>
          </a:bodyPr>
          <a:lstStyle>
            <a:lvl1pPr>
              <a:defRPr sz="6600" baseline="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altLang="nl-BE"/>
              <a:t>Titel van de presentatie</a:t>
            </a:r>
            <a:endParaRPr lang="nl-NL" alt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194EE3A-5B88-D240-A742-5D80F9CC4452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1545296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300" y="714375"/>
            <a:ext cx="279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1332000"/>
            <a:ext cx="7920000" cy="360000"/>
          </a:xfrm>
          <a:solidFill>
            <a:srgbClr val="0033A0"/>
          </a:solidFill>
        </p:spPr>
        <p:txBody>
          <a:bodyPr anchor="ctr"/>
          <a:lstStyle>
            <a:lvl1pPr marL="179996" indent="0" algn="l">
              <a:buNone/>
              <a:defRPr lang="nl-NL" sz="1800" kern="12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20000" y="720000"/>
            <a:ext cx="6120000" cy="54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2"/>
          </p:nvPr>
        </p:nvSpPr>
        <p:spPr>
          <a:xfrm>
            <a:off x="720003" y="1980006"/>
            <a:ext cx="10508748" cy="336593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voettekst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altLang="nl-BE"/>
              <a:t>Titel van de presentatie</a:t>
            </a:r>
            <a:endParaRPr lang="nl-NL" altLang="nl-BE"/>
          </a:p>
        </p:txBody>
      </p:sp>
      <p:sp>
        <p:nvSpPr>
          <p:cNvPr id="8" name="Tijdelijke aanduiding voor dianumm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DFB1A20F-3A63-0845-8F9E-461E11631209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643001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300" y="714375"/>
            <a:ext cx="279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6120000" cy="54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0003" y="1620000"/>
            <a:ext cx="10508748" cy="380485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altLang="nl-BE"/>
              <a:t>Titel van de presentatie</a:t>
            </a:r>
            <a:endParaRPr lang="nl-NL" alt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2813">
              <a:defRPr/>
            </a:lvl1pPr>
          </a:lstStyle>
          <a:p>
            <a:fld id="{FBAE1D52-BDF2-C947-9A0A-8FEB91D0EE8C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453070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300" y="714375"/>
            <a:ext cx="279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20005" y="1620000"/>
            <a:ext cx="5225119" cy="368442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56005" y="1620005"/>
            <a:ext cx="5439103" cy="36765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altLang="nl-BE"/>
              <a:t>Titel van de presentatie</a:t>
            </a:r>
            <a:endParaRPr lang="nl-NL" alt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2B5C19-5810-B047-BC8C-0E2666AFFEE6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1770158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20001" y="1980006"/>
            <a:ext cx="5157787" cy="33659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1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456003" y="1980003"/>
            <a:ext cx="5037063" cy="337241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altLang="nl-BE"/>
              <a:t>Titel van de presentatie</a:t>
            </a:r>
            <a:endParaRPr lang="nl-NL" alt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8F832-7800-3D4B-A510-1B976FDF9A41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2966110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3" y="720000"/>
            <a:ext cx="10796711" cy="540000"/>
          </a:xfrm>
        </p:spPr>
        <p:txBody>
          <a:bodyPr>
            <a:normAutofit/>
          </a:bodyPr>
          <a:lstStyle>
            <a:lvl1pPr marL="179996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400" kern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20001" y="1620000"/>
            <a:ext cx="5157787" cy="377726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1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456003" y="1620000"/>
            <a:ext cx="5037063" cy="37875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altLang="nl-BE"/>
              <a:t>Titel van de presentatie</a:t>
            </a:r>
            <a:endParaRPr lang="nl-NL" alt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67D992-BA65-7647-ACD8-16BCFFD1039C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865946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300" y="714375"/>
            <a:ext cx="279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altLang="nl-BE"/>
              <a:t>Titel van de presentatie</a:t>
            </a:r>
            <a:endParaRPr lang="nl-NL" alt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94340B-5EFC-AC41-A776-07A5C41BF9E4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4273459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altLang="nl-BE"/>
              <a:t>Titel van de presentatie</a:t>
            </a:r>
            <a:endParaRPr lang="nl-NL" altLang="nl-BE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C610CB-6744-DA40-8193-8DE00719348A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800331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300" y="714375"/>
            <a:ext cx="279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5697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16000" y="720000"/>
            <a:ext cx="4680000" cy="540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816000" y="1440000"/>
            <a:ext cx="4680000" cy="3600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altLang="nl-BE"/>
              <a:t>Titel van de presentatie</a:t>
            </a:r>
            <a:endParaRPr lang="nl-NL" alt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2813">
              <a:defRPr/>
            </a:lvl1pPr>
          </a:lstStyle>
          <a:p>
            <a:fld id="{54548421-737A-3745-94C5-3BB1C06F7782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69280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zonder foto - grijze ondertitel - groot logo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3664307"/>
            <a:ext cx="4310091" cy="335852"/>
          </a:xfrm>
          <a:solidFill>
            <a:schemeClr val="bg1">
              <a:lumMod val="85000"/>
            </a:schemeClr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4723656"/>
            <a:ext cx="4137025" cy="374221"/>
          </a:xfrm>
        </p:spPr>
        <p:txBody>
          <a:bodyPr/>
          <a:lstStyle/>
          <a:p>
            <a:pPr lvl="0"/>
            <a:r>
              <a:rPr lang="nl-NL" dirty="0"/>
              <a:t>Naam van </a:t>
            </a:r>
            <a:r>
              <a:rPr lang="nl-NL"/>
              <a:t>de spreker</a:t>
            </a:r>
            <a:endParaRPr lang="nl-NL" dirty="0"/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3188519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14" name="Vrije vorm 13"/>
          <p:cNvSpPr/>
          <p:nvPr userDrawn="1"/>
        </p:nvSpPr>
        <p:spPr>
          <a:xfrm>
            <a:off x="10992510" y="709339"/>
            <a:ext cx="1199456" cy="3112700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595254" y="268585"/>
            <a:ext cx="3355200" cy="11844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300" y="714375"/>
            <a:ext cx="279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5697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4680000" cy="540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20000" y="1440000"/>
            <a:ext cx="4680000" cy="3600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altLang="nl-BE"/>
              <a:t>Titel van de presentatie</a:t>
            </a:r>
            <a:endParaRPr lang="nl-NL" alt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2813">
              <a:defRPr/>
            </a:lvl1pPr>
          </a:lstStyle>
          <a:p>
            <a:fld id="{88B6F01B-52D4-D343-830C-1E7CF3971E71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6620607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20000" y="1440000"/>
            <a:ext cx="9369931" cy="3600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6120000" cy="54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altLang="nl-BE"/>
              <a:t>Titel van de presentatie</a:t>
            </a:r>
            <a:endParaRPr lang="nl-NL" altLang="nl-BE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2813">
              <a:defRPr/>
            </a:lvl1pPr>
          </a:lstStyle>
          <a:p>
            <a:fld id="{7627053B-7A76-B14B-B9C5-2E78FCF7E2B9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3901562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39333" y="1619250"/>
            <a:ext cx="10363200" cy="2097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/>
          <a:lstStyle>
            <a:lvl1pPr>
              <a:defRPr sz="4500"/>
            </a:lvl1pPr>
          </a:lstStyle>
          <a:p>
            <a:pPr lvl="0"/>
            <a:r>
              <a:rPr lang="nl-NL" noProof="0"/>
              <a:t>Titel van de presentatie</a:t>
            </a:r>
            <a:br>
              <a:rPr lang="nl-NL" noProof="0"/>
            </a:br>
            <a:endParaRPr lang="nl-NL" noProof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39333" y="4138614"/>
            <a:ext cx="10320867" cy="5857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5F604A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Font typeface="Verdana" pitchFamily="34" charset="0"/>
              <a:buNone/>
              <a:defRPr sz="2000"/>
            </a:lvl1pPr>
          </a:lstStyle>
          <a:p>
            <a:pPr lvl="0"/>
            <a:r>
              <a:rPr lang="nl-NL" noProof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rIns="91440" bIns="45720"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BE"/>
              <a:t>11 februari 2021</a:t>
            </a:r>
            <a:endParaRPr lang="nl-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0A21D8D-D865-8842-A222-74ACF4523D2E}" type="slidenum">
              <a:rPr lang="nl-NL" altLang="nl-BE"/>
              <a:pPr/>
              <a:t>‹#›</a:t>
            </a:fld>
            <a:endParaRPr lang="nl-NL" altLang="nl-B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4165600" y="6245225"/>
            <a:ext cx="3860800" cy="476250"/>
          </a:xfrm>
        </p:spPr>
        <p:txBody>
          <a:bodyPr anchor="t"/>
          <a:lstStyle>
            <a:lvl1pPr>
              <a:defRPr/>
            </a:lvl1pPr>
          </a:lstStyle>
          <a:p>
            <a:r>
              <a:rPr lang="nl-BE" altLang="nl-BE"/>
              <a:t>Titel van de presentatie</a:t>
            </a:r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440151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met campagnebe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93" b="33640"/>
          <a:stretch/>
        </p:blipFill>
        <p:spPr>
          <a:xfrm>
            <a:off x="1166" y="0"/>
            <a:ext cx="12190834" cy="4890052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1167" y="0"/>
            <a:ext cx="12190833" cy="4890052"/>
          </a:xfrm>
          <a:prstGeom prst="rect">
            <a:avLst/>
          </a:prstGeom>
          <a:solidFill>
            <a:schemeClr val="accent1">
              <a:alpha val="52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532948"/>
            <a:ext cx="4310091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3687709"/>
            <a:ext cx="2416879" cy="326243"/>
          </a:xfr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nl-NL" dirty="0"/>
              <a:t>Naam van </a:t>
            </a:r>
            <a:r>
              <a:rPr lang="nl-NL"/>
              <a:t>de spreker</a:t>
            </a:r>
            <a:endParaRPr lang="nl-NL" dirty="0"/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057160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dirty="0"/>
              <a:t>titel van de presentatie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4" y="5346442"/>
            <a:ext cx="3189618" cy="1124340"/>
          </a:xfrm>
          <a:prstGeom prst="rect">
            <a:avLst/>
          </a:prstGeom>
        </p:spPr>
      </p:pic>
      <p:sp>
        <p:nvSpPr>
          <p:cNvPr id="11" name="Vrije vorm 10"/>
          <p:cNvSpPr/>
          <p:nvPr userDrawn="1"/>
        </p:nvSpPr>
        <p:spPr>
          <a:xfrm>
            <a:off x="9546040" y="0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23706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met campagnebeeld en baseline - N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93" b="33640"/>
          <a:stretch/>
        </p:blipFill>
        <p:spPr>
          <a:xfrm>
            <a:off x="1166" y="0"/>
            <a:ext cx="12190834" cy="4890052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1167" y="-10170"/>
            <a:ext cx="12190833" cy="4890052"/>
          </a:xfrm>
          <a:prstGeom prst="rect">
            <a:avLst/>
          </a:prstGeom>
          <a:solidFill>
            <a:schemeClr val="accent1">
              <a:alpha val="52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040169" y="2180885"/>
            <a:ext cx="4310091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4040169" y="2928619"/>
            <a:ext cx="2416879" cy="326243"/>
          </a:xfr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nl-NL" dirty="0"/>
              <a:t>Naam van de spreker</a:t>
            </a:r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4040169" y="1691413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dirty="0"/>
              <a:t>titel van de presentatie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4" y="5346442"/>
            <a:ext cx="3189618" cy="1124340"/>
          </a:xfrm>
          <a:prstGeom prst="rect">
            <a:avLst/>
          </a:prstGeom>
        </p:spPr>
      </p:pic>
      <p:sp>
        <p:nvSpPr>
          <p:cNvPr id="11" name="Vrije vorm 10"/>
          <p:cNvSpPr/>
          <p:nvPr userDrawn="1"/>
        </p:nvSpPr>
        <p:spPr>
          <a:xfrm>
            <a:off x="9546040" y="0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8B74E89-4368-5E43-A8F9-F79812497F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177" y="1705957"/>
            <a:ext cx="2416965" cy="172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239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op donkere achtergro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8"/>
            <a:ext cx="12130370" cy="488407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4" y="5346442"/>
            <a:ext cx="3189618" cy="1124340"/>
          </a:xfrm>
          <a:prstGeom prst="rect">
            <a:avLst/>
          </a:prstGeom>
        </p:spPr>
      </p:pic>
      <p:sp>
        <p:nvSpPr>
          <p:cNvPr id="11" name="Vrije vorm 10"/>
          <p:cNvSpPr/>
          <p:nvPr userDrawn="1"/>
        </p:nvSpPr>
        <p:spPr>
          <a:xfrm>
            <a:off x="9546040" y="0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eren 13"/>
          <p:cNvGrpSpPr/>
          <p:nvPr userDrawn="1"/>
        </p:nvGrpSpPr>
        <p:grpSpPr>
          <a:xfrm>
            <a:off x="1627327" y="1592351"/>
            <a:ext cx="6626127" cy="1662511"/>
            <a:chOff x="7390039" y="2172107"/>
            <a:chExt cx="5647698" cy="1433613"/>
          </a:xfrm>
        </p:grpSpPr>
        <p:sp>
          <p:nvSpPr>
            <p:cNvPr id="15" name="Rechthoek 14"/>
            <p:cNvSpPr/>
            <p:nvPr/>
          </p:nvSpPr>
          <p:spPr>
            <a:xfrm>
              <a:off x="7390039" y="2172107"/>
              <a:ext cx="5647698" cy="1433612"/>
            </a:xfrm>
            <a:prstGeom prst="rect">
              <a:avLst/>
            </a:prstGeom>
            <a:solidFill>
              <a:srgbClr val="00329F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6" name="Tijdelijke aanduiding voor tekst 17"/>
            <p:cNvSpPr txBox="1">
              <a:spLocks/>
            </p:cNvSpPr>
            <p:nvPr/>
          </p:nvSpPr>
          <p:spPr>
            <a:xfrm rot="10800000">
              <a:off x="12456024" y="2172108"/>
              <a:ext cx="581712" cy="1433612"/>
            </a:xfrm>
            <a:prstGeom prst="rtTriangle">
              <a:avLst/>
            </a:prstGeom>
            <a:solidFill>
              <a:schemeClr val="accent2"/>
            </a:solidFill>
          </p:spPr>
          <p:txBody>
            <a:bodyPr vert="horz" lIns="90000" tIns="45720" rIns="91440" bIns="45720" rtlCol="0">
              <a:noAutofit/>
            </a:bodyPr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1000"/>
                </a:spcBef>
                <a:spcAft>
                  <a:spcPts val="1000"/>
                </a:spcAft>
                <a:buFont typeface="Arial" charset="0"/>
                <a:buNone/>
                <a:defRPr sz="16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268288" indent="-257175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FF5000"/>
                </a:buClr>
                <a:buSzPct val="90000"/>
                <a:buFont typeface="LucidaGrande" charset="0"/>
                <a:buChar char="▶︎"/>
                <a:tabLst/>
                <a:defRPr sz="14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671513" indent="-220663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bg1">
                    <a:lumMod val="50000"/>
                  </a:schemeClr>
                </a:buClr>
                <a:buSzPct val="90000"/>
                <a:buFont typeface="LucidaGrande" charset="0"/>
                <a:buChar char="▶︎"/>
                <a:tabLst/>
                <a:defRPr sz="14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073150" indent="-219075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FF5000"/>
                </a:buClr>
                <a:buFont typeface="Arial"/>
                <a:buChar char="•"/>
                <a:tabLst/>
                <a:defRPr sz="14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244600" indent="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bg1">
                    <a:lumMod val="50000"/>
                  </a:schemeClr>
                </a:buClr>
                <a:buFont typeface="Arial"/>
                <a:buNone/>
                <a:tabLst/>
                <a:defRPr sz="1400" kern="1200" baseline="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1797900" y="1701579"/>
            <a:ext cx="5493445" cy="816975"/>
          </a:xfrm>
          <a:noFill/>
        </p:spPr>
        <p:txBody>
          <a:bodyPr tIns="36000" bIns="0" anchor="b">
            <a:noAutofit/>
          </a:bodyPr>
          <a:lstStyle>
            <a:lvl1pPr>
              <a:defRPr sz="2800" strike="noStrike" baseline="0"/>
            </a:lvl1pPr>
          </a:lstStyle>
          <a:p>
            <a:r>
              <a:rPr lang="nl-NL" dirty="0"/>
              <a:t>titel van de </a:t>
            </a:r>
            <a:br>
              <a:rPr lang="nl-NL" dirty="0"/>
            </a:br>
            <a:r>
              <a:rPr lang="nl-NL" dirty="0"/>
              <a:t>presentatie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861514" y="2600238"/>
            <a:ext cx="2128468" cy="27737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400" i="1" kern="1200" cap="none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Naam van de spreker</a:t>
            </a:r>
          </a:p>
        </p:txBody>
      </p:sp>
    </p:spTree>
    <p:extLst>
      <p:ext uri="{BB962C8B-B14F-4D97-AF65-F5344CB8AC3E}">
        <p14:creationId xmlns:p14="http://schemas.microsoft.com/office/powerpoint/2010/main" val="2673690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met campagne be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1167" y="0"/>
            <a:ext cx="12190833" cy="6866585"/>
          </a:xfrm>
          <a:prstGeom prst="rect">
            <a:avLst/>
          </a:prstGeom>
          <a:solidFill>
            <a:schemeClr val="accent1">
              <a:alpha val="52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2406554" y="1979875"/>
            <a:ext cx="7351200" cy="2512800"/>
          </a:xfrm>
          <a:prstGeom prst="rect">
            <a:avLst/>
          </a:prstGeom>
          <a:solidFill>
            <a:srgbClr val="00329F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6" name="Tijdelijke aanduiding voor tekst 17"/>
          <p:cNvSpPr txBox="1">
            <a:spLocks noChangeAspect="1"/>
          </p:cNvSpPr>
          <p:nvPr/>
        </p:nvSpPr>
        <p:spPr>
          <a:xfrm rot="10800000">
            <a:off x="8716751" y="1982234"/>
            <a:ext cx="1031549" cy="2512800"/>
          </a:xfrm>
          <a:prstGeom prst="rtTriangle">
            <a:avLst/>
          </a:prstGeom>
          <a:solidFill>
            <a:schemeClr val="accent2"/>
          </a:solidFill>
        </p:spPr>
        <p:txBody>
          <a:bodyPr vert="horz" lIns="90000" tIns="45720" rIns="91440" bIns="45720" rtlCol="0"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charset="0"/>
              <a:buNone/>
              <a:defRPr sz="16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268288" indent="-2571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671513" indent="-220663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73150" indent="-2190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Font typeface="Arial"/>
              <a:buChar char="•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244600" indent="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tabLst/>
              <a:defRPr sz="1400" kern="1200" baseline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C8B93750-7C61-3A41-B865-A59E08EC1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4930" y="2636401"/>
            <a:ext cx="5030357" cy="1199747"/>
          </a:xfrm>
          <a:noFill/>
        </p:spPr>
        <p:txBody>
          <a:bodyPr wrap="square" tIns="36000" bIns="0" anchor="ctr">
            <a:spAutoFit/>
          </a:bodyPr>
          <a:lstStyle>
            <a:lvl1pPr>
              <a:defRPr sz="2800" strike="noStrike" baseline="0"/>
            </a:lvl1pPr>
          </a:lstStyle>
          <a:p>
            <a:r>
              <a:rPr lang="nl-NL" dirty="0"/>
              <a:t>Klik om een</a:t>
            </a:r>
            <a:br>
              <a:rPr lang="nl-NL" dirty="0"/>
            </a:br>
            <a:r>
              <a:rPr lang="nl-NL" dirty="0"/>
              <a:t>hoofdstuk</a:t>
            </a:r>
            <a:r>
              <a:rPr lang="nl-NL" baseline="0" dirty="0"/>
              <a:t>titel </a:t>
            </a:r>
            <a:br>
              <a:rPr lang="nl-NL" baseline="0" dirty="0"/>
            </a:br>
            <a:r>
              <a:rPr lang="nl-NL" baseline="0" dirty="0"/>
              <a:t>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1859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zonder campagne bee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1654508" y="2172600"/>
            <a:ext cx="7351200" cy="2512800"/>
          </a:xfrm>
          <a:prstGeom prst="rect">
            <a:avLst/>
          </a:prstGeom>
          <a:solidFill>
            <a:srgbClr val="00329F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" name="Vrije vorm 6"/>
          <p:cNvSpPr/>
          <p:nvPr userDrawn="1"/>
        </p:nvSpPr>
        <p:spPr>
          <a:xfrm>
            <a:off x="9546040" y="0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14C9F8FF-5F36-134C-8409-51F38928F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240" y="2782405"/>
            <a:ext cx="5030357" cy="1199747"/>
          </a:xfrm>
          <a:noFill/>
        </p:spPr>
        <p:txBody>
          <a:bodyPr wrap="square" tIns="36000" bIns="0" anchor="ctr">
            <a:spAutoFit/>
          </a:bodyPr>
          <a:lstStyle>
            <a:lvl1pPr>
              <a:defRPr sz="2800" strike="noStrike" baseline="0"/>
            </a:lvl1pPr>
          </a:lstStyle>
          <a:p>
            <a:r>
              <a:rPr lang="nl-NL" dirty="0"/>
              <a:t>Klik om een</a:t>
            </a:r>
            <a:br>
              <a:rPr lang="nl-NL" dirty="0"/>
            </a:br>
            <a:r>
              <a:rPr lang="nl-NL" dirty="0"/>
              <a:t>hoofdstuk</a:t>
            </a:r>
            <a:r>
              <a:rPr lang="nl-NL" baseline="0" dirty="0"/>
              <a:t>titel </a:t>
            </a:r>
            <a:br>
              <a:rPr lang="nl-NL" baseline="0" dirty="0"/>
            </a:br>
            <a:r>
              <a:rPr lang="nl-NL" baseline="0" dirty="0"/>
              <a:t>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86518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9387746" cy="34671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731837" y="711463"/>
            <a:ext cx="5340895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0A629DA-DB62-8945-BF72-3F5D168C4C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BE"/>
              <a:t>11 februari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6619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-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4" y="1990140"/>
            <a:ext cx="10719005" cy="3467100"/>
          </a:xfrm>
        </p:spPr>
        <p:txBody>
          <a:bodyPr numCol="2" spcCol="1260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E533F13-F047-CA46-902B-1D1FF3E4CAB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BE"/>
              <a:t>11 februari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1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zonder foto - zwarte ondertitel - groot logo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3664307"/>
            <a:ext cx="4310091" cy="335852"/>
          </a:xfrm>
          <a:solidFill>
            <a:schemeClr val="tx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4723656"/>
            <a:ext cx="4137025" cy="374221"/>
          </a:xfrm>
        </p:spPr>
        <p:txBody>
          <a:bodyPr/>
          <a:lstStyle/>
          <a:p>
            <a:pPr lvl="0"/>
            <a:r>
              <a:rPr lang="nl-NL" dirty="0"/>
              <a:t>Naam van </a:t>
            </a:r>
            <a:r>
              <a:rPr lang="nl-NL"/>
              <a:t>de spreker</a:t>
            </a:r>
            <a:endParaRPr lang="nl-NL" dirty="0"/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3188519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11" name="Vrije vorm 10"/>
          <p:cNvSpPr/>
          <p:nvPr userDrawn="1"/>
        </p:nvSpPr>
        <p:spPr>
          <a:xfrm>
            <a:off x="10992510" y="709339"/>
            <a:ext cx="1199456" cy="3112700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595254" y="268585"/>
            <a:ext cx="3355200" cy="11844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, tekst en éé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10752268" y="6409813"/>
            <a:ext cx="601531" cy="173749"/>
          </a:xfrm>
        </p:spPr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6232170" cy="336484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7404847" y="683763"/>
            <a:ext cx="4126753" cy="4671220"/>
          </a:xfr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07B911E-A208-BD43-BA97-504F73DF0A0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BE"/>
              <a:t>11 februari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5818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, tekst en 2 foto's + Baseline 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6232170" cy="336484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sz="quarter" idx="15"/>
          </p:nvPr>
        </p:nvSpPr>
        <p:spPr>
          <a:xfrm>
            <a:off x="7404846" y="3789756"/>
            <a:ext cx="4177553" cy="2175512"/>
          </a:xfr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7404846" y="2275745"/>
            <a:ext cx="4189434" cy="1414266"/>
            <a:chOff x="0" y="2339828"/>
            <a:chExt cx="3393649" cy="1170224"/>
          </a:xfrm>
          <a:solidFill>
            <a:srgbClr val="00329F"/>
          </a:solidFill>
        </p:grpSpPr>
        <p:sp>
          <p:nvSpPr>
            <p:cNvPr id="12" name="Rechthoek 11"/>
            <p:cNvSpPr/>
            <p:nvPr/>
          </p:nvSpPr>
          <p:spPr>
            <a:xfrm>
              <a:off x="0" y="2339828"/>
              <a:ext cx="3393649" cy="1170224"/>
            </a:xfrm>
            <a:prstGeom prst="rect">
              <a:avLst/>
            </a:prstGeom>
            <a:grpFill/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3" name="Tijdelijke aanduiding voor tekst 17"/>
            <p:cNvSpPr txBox="1">
              <a:spLocks/>
            </p:cNvSpPr>
            <p:nvPr/>
          </p:nvSpPr>
          <p:spPr>
            <a:xfrm rot="10800000">
              <a:off x="2950589" y="2339828"/>
              <a:ext cx="443059" cy="1150314"/>
            </a:xfrm>
            <a:prstGeom prst="rtTriangle">
              <a:avLst/>
            </a:prstGeom>
            <a:grpFill/>
          </p:spPr>
          <p:txBody>
            <a:bodyPr vert="horz" lIns="90000" tIns="45720" rIns="91440" bIns="45720" rtlCol="0">
              <a:noAutofit/>
            </a:bodyPr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1000"/>
                </a:spcBef>
                <a:spcAft>
                  <a:spcPts val="1000"/>
                </a:spcAft>
                <a:buFont typeface="Arial" charset="0"/>
                <a:buNone/>
                <a:defRPr sz="16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268288" indent="-257175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FF5000"/>
                </a:buClr>
                <a:buSzPct val="90000"/>
                <a:buFont typeface="LucidaGrande" charset="0"/>
                <a:buChar char="▶︎"/>
                <a:tabLst/>
                <a:defRPr sz="14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671513" indent="-220663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bg1">
                    <a:lumMod val="50000"/>
                  </a:schemeClr>
                </a:buClr>
                <a:buSzPct val="90000"/>
                <a:buFont typeface="LucidaGrande" charset="0"/>
                <a:buChar char="▶︎"/>
                <a:tabLst/>
                <a:defRPr sz="14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073150" indent="-219075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FF5000"/>
                </a:buClr>
                <a:buFont typeface="Arial"/>
                <a:buChar char="•"/>
                <a:tabLst/>
                <a:defRPr sz="14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244600" indent="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bg1">
                    <a:lumMod val="50000"/>
                  </a:schemeClr>
                </a:buClr>
                <a:buFont typeface="Arial"/>
                <a:buNone/>
                <a:tabLst/>
                <a:defRPr sz="1400" kern="1200" baseline="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17" name="Tijdelijke aanduiding voor tekst 17"/>
          <p:cNvSpPr txBox="1">
            <a:spLocks/>
          </p:cNvSpPr>
          <p:nvPr userDrawn="1"/>
        </p:nvSpPr>
        <p:spPr>
          <a:xfrm rot="10800000">
            <a:off x="11037306" y="2275188"/>
            <a:ext cx="556974" cy="1414821"/>
          </a:xfrm>
          <a:prstGeom prst="rtTriangle">
            <a:avLst/>
          </a:prstGeom>
          <a:solidFill>
            <a:schemeClr val="accent2"/>
          </a:solidFill>
        </p:spPr>
        <p:txBody>
          <a:bodyPr vert="horz" lIns="90000" tIns="45720" rIns="91440" bIns="45720" rtlCol="0"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charset="0"/>
              <a:buNone/>
              <a:defRPr sz="16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268288" indent="-2571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671513" indent="-220663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73150" indent="-2190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Font typeface="Arial"/>
              <a:buChar char="•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244600" indent="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tabLst/>
              <a:defRPr sz="1400" kern="1200" baseline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8" name="Tijdelijke aanduiding voor afbeelding 2"/>
          <p:cNvSpPr>
            <a:spLocks noGrp="1"/>
          </p:cNvSpPr>
          <p:nvPr>
            <p:ph type="pic" sz="quarter" idx="16"/>
          </p:nvPr>
        </p:nvSpPr>
        <p:spPr>
          <a:xfrm>
            <a:off x="7404845" y="-7953"/>
            <a:ext cx="4177553" cy="2175512"/>
          </a:xfr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18D8F1E-8F03-8D49-A28B-E1899C3F039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BE"/>
              <a:t>11 februari 2021</a:t>
            </a:r>
            <a:endParaRPr lang="en-GB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1ECC722E-51D6-9E40-B2BD-F70F86B468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9927" y="2736886"/>
            <a:ext cx="3276358" cy="54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071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- drieh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7975805" cy="34671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10634792" y="2198072"/>
            <a:ext cx="1560357" cy="4051154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1244600" indent="0">
              <a:buNone/>
              <a:defRPr baseline="0"/>
            </a:lvl5pPr>
          </a:lstStyle>
          <a:p>
            <a:pPr lvl="4"/>
            <a:r>
              <a:rPr lang="en-US" dirty="0"/>
              <a:t> </a:t>
            </a:r>
          </a:p>
        </p:txBody>
      </p:sp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4614862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A4F50E9-71DB-AB41-BAE6-EE706BD2BBC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BE"/>
              <a:t>11 februari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528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achtergron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4293" y="0"/>
            <a:ext cx="12196294" cy="5984875"/>
          </a:xfrm>
        </p:spPr>
        <p:txBody>
          <a:bodyPr lIns="2880000" tIns="1475999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3552825" cy="3467100"/>
          </a:xfrm>
        </p:spPr>
        <p:txBody>
          <a:bodyPr/>
          <a:lstStyle>
            <a:lvl1pPr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10634792" y="2198072"/>
            <a:ext cx="1560357" cy="4051154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1244600" indent="0">
              <a:buNone/>
              <a:defRPr baseline="0"/>
            </a:lvl5pPr>
          </a:lstStyle>
          <a:p>
            <a:pPr lvl="4"/>
            <a:r>
              <a:rPr lang="en-US" dirty="0"/>
              <a:t> </a:t>
            </a:r>
          </a:p>
        </p:txBody>
      </p:sp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2B97E2E-767C-8B4A-92CD-EB38CFA8368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BE"/>
              <a:t>11 februari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3678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4371920" cy="336484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4"/>
          </p:nvPr>
        </p:nvSpPr>
        <p:spPr>
          <a:xfrm>
            <a:off x="5636302" y="1990725"/>
            <a:ext cx="5717498" cy="3363913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op het pictogram als u een grafiek wilt toevoegen</a:t>
            </a:r>
            <a:endParaRPr lang="en-GB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7EFD717-42F0-1E47-8FF1-DE20AA61DBD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BE"/>
              <a:t>11 februari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1278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sz="quarter" idx="15"/>
          </p:nvPr>
        </p:nvSpPr>
        <p:spPr>
          <a:xfrm>
            <a:off x="731839" y="1843089"/>
            <a:ext cx="8412161" cy="3688282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op het pictogram als u een tabel wilt toevoegen</a:t>
            </a:r>
            <a:endParaRPr lang="en-GB"/>
          </a:p>
        </p:txBody>
      </p:sp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9ED248F-91F9-EC43-983F-7CF4EE8AC31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BE"/>
              <a:t>11 februari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4162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 - 3 topics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933158" cy="2814942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>
                <a:solidFill>
                  <a:schemeClr val="accent1"/>
                </a:solidFill>
              </a:defRPr>
            </a:lvl1pPr>
            <a:lvl2pPr marL="17463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7463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7463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7463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933158" cy="2814942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>
                <a:solidFill>
                  <a:schemeClr val="accent1"/>
                </a:solidFill>
              </a:defRPr>
            </a:lvl1pPr>
            <a:lvl2pPr marL="17463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7463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7463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7463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933158" cy="2814942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>
                <a:solidFill>
                  <a:schemeClr val="accent1"/>
                </a:solidFill>
              </a:defRPr>
            </a:lvl1pPr>
            <a:lvl2pPr marL="17463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7463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7463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7463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8ECC15B-C95F-1D4F-B9F7-0027A640DF4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BE"/>
              <a:t>11 februari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0041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 - 3 topics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09447"/>
            <a:ext cx="5338800" cy="33840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52926D3-D057-394E-8115-067A53099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BE"/>
              <a:t>11 februari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5306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ronde topics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E2B8598-542A-134D-ABF9-0DA73EAA3B3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BE"/>
              <a:t>11 februari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8479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ronde topics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815200" cy="2814942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815200" cy="2814942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815200" cy="2814942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ECD5508-1EDA-5044-9553-CBDD50BBC0A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BE"/>
              <a:t>11 februari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40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cherm - grijze ondertitel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4294" y="0"/>
            <a:ext cx="12196293" cy="5984875"/>
          </a:xfrm>
        </p:spPr>
        <p:txBody>
          <a:bodyPr lIns="2880000" tIns="756000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Principes en knelpunten vereffening-verdeling na echtscheiding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951386"/>
            <a:ext cx="1679370" cy="335852"/>
          </a:xfrm>
          <a:solidFill>
            <a:schemeClr val="bg1">
              <a:lumMod val="85000"/>
            </a:schemeClr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475598"/>
            <a:ext cx="3723309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dirty="0" err="1"/>
              <a:t>HoofdStuk</a:t>
            </a:r>
            <a:r>
              <a:rPr lang="nl-NL" dirty="0"/>
              <a:t> Titel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19909" y="2549842"/>
            <a:ext cx="4152182" cy="1722688"/>
          </a:xfrm>
          <a:prstGeom prst="wedgeRectCallout">
            <a:avLst>
              <a:gd name="adj1" fmla="val -33309"/>
              <a:gd name="adj2" fmla="val 66900"/>
            </a:avLst>
          </a:prstGeom>
          <a:solidFill>
            <a:schemeClr val="accent1"/>
          </a:solidFill>
          <a:ln>
            <a:noFill/>
          </a:ln>
        </p:spPr>
        <p:txBody>
          <a:bodyPr wrap="square" lIns="360000" tIns="360000" rIns="324000" bIns="360000" anchor="ctr">
            <a:sp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180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2D4F243-9A99-7942-95E4-441975DE5EB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BE"/>
              <a:t>11 februari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6272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19909" y="2549842"/>
            <a:ext cx="4152182" cy="1722688"/>
          </a:xfrm>
          <a:prstGeom prst="wedgeRectCallout">
            <a:avLst>
              <a:gd name="adj1" fmla="val -33309"/>
              <a:gd name="adj2" fmla="val 66900"/>
            </a:avLst>
          </a:prstGeom>
          <a:noFill/>
          <a:ln w="44450">
            <a:solidFill>
              <a:schemeClr val="accent2"/>
            </a:solidFill>
            <a:miter lim="800000"/>
          </a:ln>
        </p:spPr>
        <p:txBody>
          <a:bodyPr wrap="square" lIns="360000" tIns="360000" rIns="324000" bIns="360000" anchor="ctr">
            <a:spAutoFit/>
          </a:bodyPr>
          <a:lstStyle>
            <a:lvl1pPr algn="l">
              <a:defRPr sz="2000">
                <a:solidFill>
                  <a:srgbClr val="0033A0"/>
                </a:solidFill>
              </a:defRPr>
            </a:lvl1pPr>
            <a:lvl2pPr algn="l">
              <a:defRPr sz="1800">
                <a:solidFill>
                  <a:srgbClr val="0033A0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ED41519-2E8F-6F4C-A564-940FBFC89A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BE"/>
              <a:t>11 februari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0888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ranje lijn -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Vrije vorm 5"/>
          <p:cNvSpPr/>
          <p:nvPr userDrawn="1"/>
        </p:nvSpPr>
        <p:spPr>
          <a:xfrm>
            <a:off x="3647728" y="1798366"/>
            <a:ext cx="291903" cy="2808312"/>
          </a:xfrm>
          <a:custGeom>
            <a:avLst/>
            <a:gdLst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98525 h 1771650"/>
              <a:gd name="connsiteX4" fmla="*/ 184150 w 184150"/>
              <a:gd name="connsiteY4" fmla="*/ 1771650 h 1771650"/>
              <a:gd name="connsiteX0" fmla="*/ 177800 w 189210"/>
              <a:gd name="connsiteY0" fmla="*/ 0 h 1771650"/>
              <a:gd name="connsiteX1" fmla="*/ 177800 w 189210"/>
              <a:gd name="connsiteY1" fmla="*/ 454025 h 1771650"/>
              <a:gd name="connsiteX2" fmla="*/ 0 w 189210"/>
              <a:gd name="connsiteY2" fmla="*/ 454025 h 1771650"/>
              <a:gd name="connsiteX3" fmla="*/ 189210 w 189210"/>
              <a:gd name="connsiteY3" fmla="*/ 898525 h 1771650"/>
              <a:gd name="connsiteX4" fmla="*/ 184150 w 189210"/>
              <a:gd name="connsiteY4" fmla="*/ 1771650 h 1771650"/>
              <a:gd name="connsiteX0" fmla="*/ 177800 w 191740"/>
              <a:gd name="connsiteY0" fmla="*/ 0 h 1771650"/>
              <a:gd name="connsiteX1" fmla="*/ 177800 w 191740"/>
              <a:gd name="connsiteY1" fmla="*/ 454025 h 1771650"/>
              <a:gd name="connsiteX2" fmla="*/ 0 w 191740"/>
              <a:gd name="connsiteY2" fmla="*/ 454025 h 1771650"/>
              <a:gd name="connsiteX3" fmla="*/ 191740 w 191740"/>
              <a:gd name="connsiteY3" fmla="*/ 802382 h 1771650"/>
              <a:gd name="connsiteX4" fmla="*/ 184150 w 191740"/>
              <a:gd name="connsiteY4" fmla="*/ 1771650 h 1771650"/>
              <a:gd name="connsiteX0" fmla="*/ 177800 w 186680"/>
              <a:gd name="connsiteY0" fmla="*/ 0 h 1771650"/>
              <a:gd name="connsiteX1" fmla="*/ 177800 w 186680"/>
              <a:gd name="connsiteY1" fmla="*/ 454025 h 1771650"/>
              <a:gd name="connsiteX2" fmla="*/ 0 w 186680"/>
              <a:gd name="connsiteY2" fmla="*/ 454025 h 1771650"/>
              <a:gd name="connsiteX3" fmla="*/ 186680 w 186680"/>
              <a:gd name="connsiteY3" fmla="*/ 802382 h 1771650"/>
              <a:gd name="connsiteX4" fmla="*/ 184150 w 186680"/>
              <a:gd name="connsiteY4" fmla="*/ 1771650 h 1771650"/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04912 h 1771650"/>
              <a:gd name="connsiteX4" fmla="*/ 184150 w 184150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150" h="1771650">
                <a:moveTo>
                  <a:pt x="177800" y="0"/>
                </a:moveTo>
                <a:lnTo>
                  <a:pt x="177800" y="454025"/>
                </a:lnTo>
                <a:lnTo>
                  <a:pt x="0" y="454025"/>
                </a:lnTo>
                <a:lnTo>
                  <a:pt x="184150" y="804912"/>
                </a:lnTo>
                <a:lnTo>
                  <a:pt x="184150" y="1771650"/>
                </a:ln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375150" y="1865034"/>
            <a:ext cx="4446588" cy="2670175"/>
          </a:xfrm>
        </p:spPr>
        <p:txBody>
          <a:bodyPr anchor="ctr"/>
          <a:lstStyle>
            <a:lvl1pPr algn="l">
              <a:defRPr cap="all" baseline="0"/>
            </a:lvl1pPr>
          </a:lstStyle>
          <a:p>
            <a:pPr lvl="0"/>
            <a:r>
              <a:rPr lang="nl-NL" dirty="0"/>
              <a:t>“Klik om de tekststijl van het model te bewerken”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E3A279C-4A91-964F-BCA5-8951E248DEC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BE"/>
              <a:t>11 februari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7476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blauwe lijn -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3631829" y="1460304"/>
            <a:ext cx="5657897" cy="2670175"/>
          </a:xfrm>
        </p:spPr>
        <p:txBody>
          <a:bodyPr anchor="b"/>
          <a:lstStyle>
            <a:lvl1pPr algn="just">
              <a:defRPr cap="all" baseline="0"/>
            </a:lvl1pPr>
          </a:lstStyle>
          <a:p>
            <a:pPr lvl="0"/>
            <a:r>
              <a:rPr lang="nl-NL"/>
              <a:t>“Klik </a:t>
            </a:r>
            <a:r>
              <a:rPr lang="nl-NL" dirty="0"/>
              <a:t>om de tekststijl van het model </a:t>
            </a:r>
            <a:r>
              <a:rPr lang="nl-NL"/>
              <a:t>te bewerken”</a:t>
            </a:r>
            <a:endParaRPr lang="nl-NL" dirty="0"/>
          </a:p>
        </p:txBody>
      </p:sp>
      <p:sp>
        <p:nvSpPr>
          <p:cNvPr id="10" name="Vrije vorm 9"/>
          <p:cNvSpPr/>
          <p:nvPr/>
        </p:nvSpPr>
        <p:spPr>
          <a:xfrm>
            <a:off x="3691789" y="4419180"/>
            <a:ext cx="5567957" cy="193637"/>
          </a:xfrm>
          <a:custGeom>
            <a:avLst/>
            <a:gdLst>
              <a:gd name="connsiteX0" fmla="*/ 0 w 4905487"/>
              <a:gd name="connsiteY0" fmla="*/ 0 h 193637"/>
              <a:gd name="connsiteX1" fmla="*/ 419548 w 4905487"/>
              <a:gd name="connsiteY1" fmla="*/ 0 h 193637"/>
              <a:gd name="connsiteX2" fmla="*/ 419548 w 4905487"/>
              <a:gd name="connsiteY2" fmla="*/ 193637 h 193637"/>
              <a:gd name="connsiteX3" fmla="*/ 910814 w 4905487"/>
              <a:gd name="connsiteY3" fmla="*/ 3585 h 193637"/>
              <a:gd name="connsiteX4" fmla="*/ 4905487 w 4905487"/>
              <a:gd name="connsiteY4" fmla="*/ 3585 h 19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487" h="193637">
                <a:moveTo>
                  <a:pt x="0" y="0"/>
                </a:moveTo>
                <a:lnTo>
                  <a:pt x="419548" y="0"/>
                </a:lnTo>
                <a:lnTo>
                  <a:pt x="419548" y="193637"/>
                </a:lnTo>
                <a:lnTo>
                  <a:pt x="910814" y="3585"/>
                </a:lnTo>
                <a:lnTo>
                  <a:pt x="4905487" y="3585"/>
                </a:lnTo>
              </a:path>
            </a:pathLst>
          </a:cu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A18EE2E-DD21-B94B-8C81-0FAA08FC91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BE"/>
              <a:t>11 februari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3817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ledige tekst Poinca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32" y="897001"/>
            <a:ext cx="5586952" cy="4505606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ED40FD8-3302-DD4F-AC75-6489B305B8A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BE"/>
              <a:t>11 februari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7611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met pat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4" name="Tijdelijke aanduiding voor tekst 33"/>
          <p:cNvSpPr>
            <a:spLocks noGrp="1"/>
          </p:cNvSpPr>
          <p:nvPr>
            <p:ph type="body" sz="quarter" idx="13"/>
          </p:nvPr>
        </p:nvSpPr>
        <p:spPr>
          <a:xfrm>
            <a:off x="1184795" y="475669"/>
            <a:ext cx="4226654" cy="5070692"/>
          </a:xfrm>
        </p:spPr>
        <p:txBody>
          <a:bodyPr>
            <a:noAutofit/>
          </a:bodyPr>
          <a:lstStyle>
            <a:lvl1pPr>
              <a:lnSpc>
                <a:spcPct val="70000"/>
              </a:lnSpc>
              <a:defRPr sz="9000" b="1" i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70538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16417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622958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081746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540534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099932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145811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71426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7305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631839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090627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0549415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100820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4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146699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5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871426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6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917305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7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9631839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10090627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9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10549415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1100820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1146699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871451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3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917330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4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9632094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5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10090882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6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10549670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1100845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8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146724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F662971-4FE9-1C45-A1D4-35EAA706904C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r>
              <a:rPr lang="en-BE"/>
              <a:t>11 februari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842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met pat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24434" y="2005130"/>
            <a:ext cx="6690766" cy="34671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8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70538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16417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622958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081746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540534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099932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145811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6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71426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7305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631839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9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090627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0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0549415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1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100820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2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146699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3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871426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4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917305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5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9631839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6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10090627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7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10549415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8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1100820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9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1146699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0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871451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917330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2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9632094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3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10090882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4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10549670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1100845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6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146724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68D56EC-8D01-D54A-80A6-C09D15CA6C47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r>
              <a:rPr lang="en-BE"/>
              <a:t>11 februari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8610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9502074-00ED-AB41-9A11-D787D628362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BE"/>
              <a:t>11 februari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8583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614E1AC-5AC2-F04E-AB5B-A5B805D0578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BE"/>
              <a:t>11 februari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8873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o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/>
              <a:t>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Vrije vorm 3"/>
          <p:cNvSpPr/>
          <p:nvPr userDrawn="1"/>
        </p:nvSpPr>
        <p:spPr>
          <a:xfrm>
            <a:off x="4978033" y="1362517"/>
            <a:ext cx="229923" cy="3777307"/>
          </a:xfrm>
          <a:custGeom>
            <a:avLst/>
            <a:gdLst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98525 h 1771650"/>
              <a:gd name="connsiteX4" fmla="*/ 184150 w 184150"/>
              <a:gd name="connsiteY4" fmla="*/ 1771650 h 1771650"/>
              <a:gd name="connsiteX0" fmla="*/ 177800 w 189210"/>
              <a:gd name="connsiteY0" fmla="*/ 0 h 1771650"/>
              <a:gd name="connsiteX1" fmla="*/ 177800 w 189210"/>
              <a:gd name="connsiteY1" fmla="*/ 454025 h 1771650"/>
              <a:gd name="connsiteX2" fmla="*/ 0 w 189210"/>
              <a:gd name="connsiteY2" fmla="*/ 454025 h 1771650"/>
              <a:gd name="connsiteX3" fmla="*/ 189210 w 189210"/>
              <a:gd name="connsiteY3" fmla="*/ 898525 h 1771650"/>
              <a:gd name="connsiteX4" fmla="*/ 184150 w 189210"/>
              <a:gd name="connsiteY4" fmla="*/ 1771650 h 1771650"/>
              <a:gd name="connsiteX0" fmla="*/ 177800 w 191740"/>
              <a:gd name="connsiteY0" fmla="*/ 0 h 1771650"/>
              <a:gd name="connsiteX1" fmla="*/ 177800 w 191740"/>
              <a:gd name="connsiteY1" fmla="*/ 454025 h 1771650"/>
              <a:gd name="connsiteX2" fmla="*/ 0 w 191740"/>
              <a:gd name="connsiteY2" fmla="*/ 454025 h 1771650"/>
              <a:gd name="connsiteX3" fmla="*/ 191740 w 191740"/>
              <a:gd name="connsiteY3" fmla="*/ 802382 h 1771650"/>
              <a:gd name="connsiteX4" fmla="*/ 184150 w 191740"/>
              <a:gd name="connsiteY4" fmla="*/ 1771650 h 1771650"/>
              <a:gd name="connsiteX0" fmla="*/ 177800 w 186680"/>
              <a:gd name="connsiteY0" fmla="*/ 0 h 1771650"/>
              <a:gd name="connsiteX1" fmla="*/ 177800 w 186680"/>
              <a:gd name="connsiteY1" fmla="*/ 454025 h 1771650"/>
              <a:gd name="connsiteX2" fmla="*/ 0 w 186680"/>
              <a:gd name="connsiteY2" fmla="*/ 454025 h 1771650"/>
              <a:gd name="connsiteX3" fmla="*/ 186680 w 186680"/>
              <a:gd name="connsiteY3" fmla="*/ 802382 h 1771650"/>
              <a:gd name="connsiteX4" fmla="*/ 184150 w 186680"/>
              <a:gd name="connsiteY4" fmla="*/ 1771650 h 1771650"/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04912 h 1771650"/>
              <a:gd name="connsiteX4" fmla="*/ 184150 w 184150"/>
              <a:gd name="connsiteY4" fmla="*/ 1771650 h 1771650"/>
              <a:gd name="connsiteX0" fmla="*/ 205601 w 211951"/>
              <a:gd name="connsiteY0" fmla="*/ 0 h 1771650"/>
              <a:gd name="connsiteX1" fmla="*/ 205601 w 211951"/>
              <a:gd name="connsiteY1" fmla="*/ 454025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1951"/>
              <a:gd name="connsiteY0" fmla="*/ 0 h 1771650"/>
              <a:gd name="connsiteX1" fmla="*/ 202125 w 211951"/>
              <a:gd name="connsiteY1" fmla="*/ 120420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6025"/>
              <a:gd name="connsiteY0" fmla="*/ 0 h 1771650"/>
              <a:gd name="connsiteX1" fmla="*/ 216025 w 216025"/>
              <a:gd name="connsiteY1" fmla="*/ 113470 h 1771650"/>
              <a:gd name="connsiteX2" fmla="*/ 0 w 216025"/>
              <a:gd name="connsiteY2" fmla="*/ 106521 h 1771650"/>
              <a:gd name="connsiteX3" fmla="*/ 211951 w 216025"/>
              <a:gd name="connsiteY3" fmla="*/ 804912 h 1771650"/>
              <a:gd name="connsiteX4" fmla="*/ 211951 w 216025"/>
              <a:gd name="connsiteY4" fmla="*/ 1771650 h 1771650"/>
              <a:gd name="connsiteX0" fmla="*/ 205601 w 211951"/>
              <a:gd name="connsiteY0" fmla="*/ 0 h 1771650"/>
              <a:gd name="connsiteX1" fmla="*/ 202125 w 211951"/>
              <a:gd name="connsiteY1" fmla="*/ 116945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1951"/>
              <a:gd name="connsiteY0" fmla="*/ 0 h 1771650"/>
              <a:gd name="connsiteX1" fmla="*/ 209075 w 211951"/>
              <a:gd name="connsiteY1" fmla="*/ 120420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195176 w 201526"/>
              <a:gd name="connsiteY0" fmla="*/ 0 h 1771650"/>
              <a:gd name="connsiteX1" fmla="*/ 198650 w 201526"/>
              <a:gd name="connsiteY1" fmla="*/ 120420 h 1771650"/>
              <a:gd name="connsiteX2" fmla="*/ 0 w 201526"/>
              <a:gd name="connsiteY2" fmla="*/ 116947 h 1771650"/>
              <a:gd name="connsiteX3" fmla="*/ 201526 w 201526"/>
              <a:gd name="connsiteY3" fmla="*/ 804912 h 1771650"/>
              <a:gd name="connsiteX4" fmla="*/ 201526 w 201526"/>
              <a:gd name="connsiteY4" fmla="*/ 1771650 h 1771650"/>
              <a:gd name="connsiteX0" fmla="*/ 195176 w 201526"/>
              <a:gd name="connsiteY0" fmla="*/ 0 h 1771650"/>
              <a:gd name="connsiteX1" fmla="*/ 198650 w 201526"/>
              <a:gd name="connsiteY1" fmla="*/ 120420 h 1771650"/>
              <a:gd name="connsiteX2" fmla="*/ 0 w 201526"/>
              <a:gd name="connsiteY2" fmla="*/ 106521 h 1771650"/>
              <a:gd name="connsiteX3" fmla="*/ 201526 w 201526"/>
              <a:gd name="connsiteY3" fmla="*/ 804912 h 1771650"/>
              <a:gd name="connsiteX4" fmla="*/ 201526 w 201526"/>
              <a:gd name="connsiteY4" fmla="*/ 1771650 h 1771650"/>
              <a:gd name="connsiteX0" fmla="*/ 191701 w 198051"/>
              <a:gd name="connsiteY0" fmla="*/ 0 h 1771650"/>
              <a:gd name="connsiteX1" fmla="*/ 195175 w 198051"/>
              <a:gd name="connsiteY1" fmla="*/ 120420 h 1771650"/>
              <a:gd name="connsiteX2" fmla="*/ 0 w 198051"/>
              <a:gd name="connsiteY2" fmla="*/ 116947 h 1771650"/>
              <a:gd name="connsiteX3" fmla="*/ 198051 w 198051"/>
              <a:gd name="connsiteY3" fmla="*/ 804912 h 1771650"/>
              <a:gd name="connsiteX4" fmla="*/ 198051 w 198051"/>
              <a:gd name="connsiteY4" fmla="*/ 1771650 h 1771650"/>
              <a:gd name="connsiteX0" fmla="*/ 191701 w 198051"/>
              <a:gd name="connsiteY0" fmla="*/ 0 h 1771650"/>
              <a:gd name="connsiteX1" fmla="*/ 190902 w 198051"/>
              <a:gd name="connsiteY1" fmla="*/ 122556 h 1771650"/>
              <a:gd name="connsiteX2" fmla="*/ 0 w 198051"/>
              <a:gd name="connsiteY2" fmla="*/ 116947 h 1771650"/>
              <a:gd name="connsiteX3" fmla="*/ 198051 w 198051"/>
              <a:gd name="connsiteY3" fmla="*/ 804912 h 1771650"/>
              <a:gd name="connsiteX4" fmla="*/ 198051 w 198051"/>
              <a:gd name="connsiteY4" fmla="*/ 1771650 h 1771650"/>
              <a:gd name="connsiteX0" fmla="*/ 155380 w 161730"/>
              <a:gd name="connsiteY0" fmla="*/ 0 h 1771650"/>
              <a:gd name="connsiteX1" fmla="*/ 154581 w 161730"/>
              <a:gd name="connsiteY1" fmla="*/ 122556 h 1771650"/>
              <a:gd name="connsiteX2" fmla="*/ 0 w 161730"/>
              <a:gd name="connsiteY2" fmla="*/ 116947 h 1771650"/>
              <a:gd name="connsiteX3" fmla="*/ 161730 w 161730"/>
              <a:gd name="connsiteY3" fmla="*/ 804912 h 1771650"/>
              <a:gd name="connsiteX4" fmla="*/ 161730 w 161730"/>
              <a:gd name="connsiteY4" fmla="*/ 1771650 h 1771650"/>
              <a:gd name="connsiteX0" fmla="*/ 140425 w 146775"/>
              <a:gd name="connsiteY0" fmla="*/ 0 h 1771650"/>
              <a:gd name="connsiteX1" fmla="*/ 139626 w 146775"/>
              <a:gd name="connsiteY1" fmla="*/ 122556 h 1771650"/>
              <a:gd name="connsiteX2" fmla="*/ 0 w 146775"/>
              <a:gd name="connsiteY2" fmla="*/ 116947 h 1771650"/>
              <a:gd name="connsiteX3" fmla="*/ 146775 w 146775"/>
              <a:gd name="connsiteY3" fmla="*/ 804912 h 1771650"/>
              <a:gd name="connsiteX4" fmla="*/ 146775 w 146775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4639 w 144639"/>
              <a:gd name="connsiteY3" fmla="*/ 804912 h 1771650"/>
              <a:gd name="connsiteX4" fmla="*/ 144639 w 144639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0366 w 144639"/>
              <a:gd name="connsiteY3" fmla="*/ 339153 h 1771650"/>
              <a:gd name="connsiteX4" fmla="*/ 144639 w 144639"/>
              <a:gd name="connsiteY4" fmla="*/ 1771650 h 1771650"/>
              <a:gd name="connsiteX0" fmla="*/ 138289 w 147034"/>
              <a:gd name="connsiteY0" fmla="*/ 0 h 1771650"/>
              <a:gd name="connsiteX1" fmla="*/ 137490 w 147034"/>
              <a:gd name="connsiteY1" fmla="*/ 122556 h 1771650"/>
              <a:gd name="connsiteX2" fmla="*/ 0 w 147034"/>
              <a:gd name="connsiteY2" fmla="*/ 121220 h 1771650"/>
              <a:gd name="connsiteX3" fmla="*/ 146776 w 147034"/>
              <a:gd name="connsiteY3" fmla="*/ 364791 h 1771650"/>
              <a:gd name="connsiteX4" fmla="*/ 144639 w 147034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0366 w 144639"/>
              <a:gd name="connsiteY3" fmla="*/ 362655 h 1771650"/>
              <a:gd name="connsiteX4" fmla="*/ 144639 w 144639"/>
              <a:gd name="connsiteY4" fmla="*/ 1771650 h 1771650"/>
              <a:gd name="connsiteX0" fmla="*/ 138289 w 145050"/>
              <a:gd name="connsiteY0" fmla="*/ 0 h 1771650"/>
              <a:gd name="connsiteX1" fmla="*/ 137490 w 145050"/>
              <a:gd name="connsiteY1" fmla="*/ 122556 h 1771650"/>
              <a:gd name="connsiteX2" fmla="*/ 0 w 145050"/>
              <a:gd name="connsiteY2" fmla="*/ 121220 h 1771650"/>
              <a:gd name="connsiteX3" fmla="*/ 144640 w 145050"/>
              <a:gd name="connsiteY3" fmla="*/ 360518 h 1771650"/>
              <a:gd name="connsiteX4" fmla="*/ 144639 w 145050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050" h="1771650">
                <a:moveTo>
                  <a:pt x="138289" y="0"/>
                </a:moveTo>
                <a:cubicBezTo>
                  <a:pt x="138023" y="40852"/>
                  <a:pt x="137756" y="81704"/>
                  <a:pt x="137490" y="122556"/>
                </a:cubicBezTo>
                <a:lnTo>
                  <a:pt x="0" y="121220"/>
                </a:lnTo>
                <a:lnTo>
                  <a:pt x="144640" y="360518"/>
                </a:lnTo>
                <a:cubicBezTo>
                  <a:pt x="146064" y="838017"/>
                  <a:pt x="143215" y="1294151"/>
                  <a:pt x="144639" y="1771650"/>
                </a:cubicBez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</a:t>
            </a:r>
          </a:p>
        </p:txBody>
      </p:sp>
      <p:sp>
        <p:nvSpPr>
          <p:cNvPr id="5" name="Tijdelijke aanduiding voor tekst 33"/>
          <p:cNvSpPr>
            <a:spLocks noGrp="1"/>
          </p:cNvSpPr>
          <p:nvPr>
            <p:ph type="body" sz="quarter" idx="13"/>
          </p:nvPr>
        </p:nvSpPr>
        <p:spPr>
          <a:xfrm>
            <a:off x="1725108" y="1672724"/>
            <a:ext cx="3373365" cy="3789822"/>
          </a:xfrm>
        </p:spPr>
        <p:txBody>
          <a:bodyPr>
            <a:noAutofit/>
          </a:bodyPr>
          <a:lstStyle>
            <a:lvl1pPr>
              <a:lnSpc>
                <a:spcPct val="70000"/>
              </a:lnSpc>
              <a:defRPr sz="9000" b="1" i="0" cap="all" baseline="0">
                <a:solidFill>
                  <a:srgbClr val="0033A0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5709052" y="1672724"/>
            <a:ext cx="5644748" cy="34671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A66A1CF-5842-1B40-B6F6-4D406BCC1F2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BE"/>
              <a:t>11 februari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96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cherm - zwarte ondertitel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4293" y="0"/>
            <a:ext cx="12196294" cy="5984875"/>
          </a:xfrm>
        </p:spPr>
        <p:txBody>
          <a:bodyPr lIns="2880000" tIns="756000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Principes en knelpunten vereffening-verdeling na echtscheiding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951386"/>
            <a:ext cx="1679370" cy="335852"/>
          </a:xfrm>
          <a:solidFill>
            <a:schemeClr val="tx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475598"/>
            <a:ext cx="3723309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dirty="0" err="1"/>
              <a:t>HoofdStuk</a:t>
            </a:r>
            <a:r>
              <a:rPr lang="nl-NL" dirty="0"/>
              <a:t> Titel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 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1108512"/>
            <a:ext cx="3034018" cy="784249"/>
          </a:xfrm>
          <a:solidFill>
            <a:schemeClr val="accent2"/>
          </a:solidFill>
        </p:spPr>
        <p:txBody>
          <a:bodyPr tIns="36000" bIns="0"/>
          <a:lstStyle>
            <a:lvl1pPr>
              <a:defRPr sz="5400" strike="noStrike" baseline="0"/>
            </a:lvl1pPr>
          </a:lstStyle>
          <a:p>
            <a:r>
              <a:rPr lang="nl-NL" dirty="0"/>
              <a:t>DANK U</a:t>
            </a:r>
          </a:p>
        </p:txBody>
      </p:sp>
      <p:sp>
        <p:nvSpPr>
          <p:cNvPr id="2" name="Rechthoek 1"/>
          <p:cNvSpPr/>
          <p:nvPr userDrawn="1"/>
        </p:nvSpPr>
        <p:spPr>
          <a:xfrm>
            <a:off x="0" y="4893422"/>
            <a:ext cx="12192000" cy="1971207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0" name="Vrije vorm 39"/>
          <p:cNvSpPr/>
          <p:nvPr userDrawn="1"/>
        </p:nvSpPr>
        <p:spPr>
          <a:xfrm>
            <a:off x="9546040" y="0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5370705"/>
            <a:ext cx="3189618" cy="112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261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1108512"/>
            <a:ext cx="4412793" cy="784249"/>
          </a:xfrm>
          <a:solidFill>
            <a:schemeClr val="accent2"/>
          </a:solidFill>
        </p:spPr>
        <p:txBody>
          <a:bodyPr tIns="36000" bIns="0"/>
          <a:lstStyle>
            <a:lvl1pPr>
              <a:defRPr sz="5400" strike="noStrike" baseline="0"/>
            </a:lvl1pPr>
          </a:lstStyle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endParaRPr lang="nl-NL" dirty="0"/>
          </a:p>
        </p:txBody>
      </p:sp>
      <p:sp>
        <p:nvSpPr>
          <p:cNvPr id="2" name="Rechthoek 1"/>
          <p:cNvSpPr/>
          <p:nvPr userDrawn="1"/>
        </p:nvSpPr>
        <p:spPr>
          <a:xfrm>
            <a:off x="0" y="4893422"/>
            <a:ext cx="12192000" cy="1971207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0" name="Vrije vorm 39"/>
          <p:cNvSpPr/>
          <p:nvPr userDrawn="1"/>
        </p:nvSpPr>
        <p:spPr>
          <a:xfrm>
            <a:off x="9546040" y="0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5370705"/>
            <a:ext cx="3189618" cy="112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481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scherm - N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1167" y="0"/>
            <a:ext cx="12190833" cy="4890052"/>
          </a:xfrm>
          <a:prstGeom prst="rect">
            <a:avLst/>
          </a:prstGeom>
          <a:solidFill>
            <a:schemeClr val="accent1">
              <a:alpha val="52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8"/>
            <a:ext cx="12130370" cy="488407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4" y="5346442"/>
            <a:ext cx="3189618" cy="1124340"/>
          </a:xfrm>
          <a:prstGeom prst="rect">
            <a:avLst/>
          </a:prstGeom>
        </p:spPr>
      </p:pic>
      <p:sp>
        <p:nvSpPr>
          <p:cNvPr id="11" name="Vrije vorm 10"/>
          <p:cNvSpPr/>
          <p:nvPr userDrawn="1"/>
        </p:nvSpPr>
        <p:spPr>
          <a:xfrm>
            <a:off x="9546040" y="0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eren 13"/>
          <p:cNvGrpSpPr/>
          <p:nvPr userDrawn="1"/>
        </p:nvGrpSpPr>
        <p:grpSpPr>
          <a:xfrm>
            <a:off x="1627327" y="1592351"/>
            <a:ext cx="6626127" cy="1662511"/>
            <a:chOff x="7390039" y="2172107"/>
            <a:chExt cx="5647698" cy="1433613"/>
          </a:xfrm>
        </p:grpSpPr>
        <p:sp>
          <p:nvSpPr>
            <p:cNvPr id="15" name="Rechthoek 14"/>
            <p:cNvSpPr/>
            <p:nvPr/>
          </p:nvSpPr>
          <p:spPr>
            <a:xfrm>
              <a:off x="7390039" y="2172107"/>
              <a:ext cx="5647698" cy="1433612"/>
            </a:xfrm>
            <a:prstGeom prst="rect">
              <a:avLst/>
            </a:prstGeom>
            <a:solidFill>
              <a:srgbClr val="00329F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6" name="Tijdelijke aanduiding voor tekst 17"/>
            <p:cNvSpPr txBox="1">
              <a:spLocks/>
            </p:cNvSpPr>
            <p:nvPr/>
          </p:nvSpPr>
          <p:spPr>
            <a:xfrm rot="10800000">
              <a:off x="12456024" y="2172108"/>
              <a:ext cx="581712" cy="1433612"/>
            </a:xfrm>
            <a:prstGeom prst="rtTriangle">
              <a:avLst/>
            </a:prstGeom>
            <a:solidFill>
              <a:schemeClr val="accent2"/>
            </a:solidFill>
          </p:spPr>
          <p:txBody>
            <a:bodyPr vert="horz" lIns="90000" tIns="45720" rIns="91440" bIns="45720" rtlCol="0">
              <a:noAutofit/>
            </a:bodyPr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1000"/>
                </a:spcBef>
                <a:spcAft>
                  <a:spcPts val="1000"/>
                </a:spcAft>
                <a:buFont typeface="Arial" charset="0"/>
                <a:buNone/>
                <a:defRPr sz="16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268288" indent="-257175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FF5000"/>
                </a:buClr>
                <a:buSzPct val="90000"/>
                <a:buFont typeface="LucidaGrande" charset="0"/>
                <a:buChar char="▶︎"/>
                <a:tabLst/>
                <a:defRPr sz="14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671513" indent="-220663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bg1">
                    <a:lumMod val="50000"/>
                  </a:schemeClr>
                </a:buClr>
                <a:buSzPct val="90000"/>
                <a:buFont typeface="LucidaGrande" charset="0"/>
                <a:buChar char="▶︎"/>
                <a:tabLst/>
                <a:defRPr sz="14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073150" indent="-219075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FF5000"/>
                </a:buClr>
                <a:buFont typeface="Arial"/>
                <a:buChar char="•"/>
                <a:tabLst/>
                <a:defRPr sz="14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244600" indent="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bg1">
                    <a:lumMod val="50000"/>
                  </a:schemeClr>
                </a:buClr>
                <a:buFont typeface="Arial"/>
                <a:buNone/>
                <a:tabLst/>
                <a:defRPr sz="1400" kern="1200" baseline="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07A2FE9E-29A9-7F4E-9700-45288302A0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3391" y="2051520"/>
            <a:ext cx="4730328" cy="7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0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Principes en knelpunten vereffening-verdeling na echtscheiding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9387746" cy="34671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731837" y="711463"/>
            <a:ext cx="5340895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-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Principes en knelpunten vereffening-verdeling na echtscheiding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4" y="1990140"/>
            <a:ext cx="10719005" cy="3467100"/>
          </a:xfrm>
        </p:spPr>
        <p:txBody>
          <a:bodyPr numCol="2" spcCol="126000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5976013"/>
            <a:ext cx="12192000" cy="867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31838" y="645811"/>
            <a:ext cx="1079957" cy="377402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0" tIns="36000" rIns="144000" bIns="36000" rtlCol="0" anchor="b">
            <a:spAutoFit/>
          </a:bodyPr>
          <a:lstStyle/>
          <a:p>
            <a:r>
              <a:rPr lang="nl-NL" dirty="0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8245" y="2026507"/>
            <a:ext cx="10616699" cy="342277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610600" y="6265518"/>
            <a:ext cx="2743200" cy="156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BE"/>
              <a:t>Principes en knelpunten vereffening-verdeling na echtscheiding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418139"/>
            <a:ext cx="2743200" cy="1737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26-1-2024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8" y="6098127"/>
            <a:ext cx="1500312" cy="66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9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7" r:id="rId2"/>
    <p:sldLayoutId id="2147483696" r:id="rId3"/>
    <p:sldLayoutId id="2147483700" r:id="rId4"/>
    <p:sldLayoutId id="2147483702" r:id="rId5"/>
    <p:sldLayoutId id="2147483694" r:id="rId6"/>
    <p:sldLayoutId id="2147483703" r:id="rId7"/>
    <p:sldLayoutId id="2147483706" r:id="rId8"/>
    <p:sldLayoutId id="2147483707" r:id="rId9"/>
    <p:sldLayoutId id="2147483709" r:id="rId10"/>
    <p:sldLayoutId id="2147483710" r:id="rId11"/>
    <p:sldLayoutId id="2147483705" r:id="rId12"/>
    <p:sldLayoutId id="2147483704" r:id="rId13"/>
    <p:sldLayoutId id="2147483718" r:id="rId14"/>
    <p:sldLayoutId id="2147483721" r:id="rId15"/>
    <p:sldLayoutId id="2147483708" r:id="rId16"/>
    <p:sldLayoutId id="2147483711" r:id="rId17"/>
    <p:sldLayoutId id="2147483712" r:id="rId18"/>
    <p:sldLayoutId id="2147483723" r:id="rId19"/>
    <p:sldLayoutId id="2147483713" r:id="rId20"/>
    <p:sldLayoutId id="2147483714" r:id="rId21"/>
    <p:sldLayoutId id="2147483716" r:id="rId22"/>
    <p:sldLayoutId id="2147483717" r:id="rId23"/>
    <p:sldLayoutId id="2147483715" r:id="rId24"/>
    <p:sldLayoutId id="2147483719" r:id="rId25"/>
    <p:sldLayoutId id="2147483725" r:id="rId26"/>
    <p:sldLayoutId id="2147483720" r:id="rId27"/>
    <p:sldLayoutId id="2147483724" r:id="rId28"/>
    <p:sldLayoutId id="2147483722" r:id="rId29"/>
  </p:sldLayoutIdLst>
  <p:hf sldNum="0" hdr="0" ftr="0" dt="0"/>
  <p:txStyles>
    <p:titleStyle>
      <a:lvl1pPr marL="133350" indent="0" algn="l" defTabSz="914377" rtl="0" eaLnBrk="1" latinLnBrk="0" hangingPunct="1">
        <a:lnSpc>
          <a:spcPct val="90000"/>
        </a:lnSpc>
        <a:spcBef>
          <a:spcPct val="0"/>
        </a:spcBef>
        <a:buNone/>
        <a:tabLst/>
        <a:defRPr sz="2200" kern="1200" cap="all" baseline="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0" indent="0" algn="l" defTabSz="914377" rtl="0" eaLnBrk="1" latinLnBrk="0" hangingPunct="1">
        <a:lnSpc>
          <a:spcPct val="95000"/>
        </a:lnSpc>
        <a:spcBef>
          <a:spcPts val="1000"/>
        </a:spcBef>
        <a:spcAft>
          <a:spcPts val="1000"/>
        </a:spcAft>
        <a:buFont typeface="Arial" charset="0"/>
        <a:buNone/>
        <a:defRPr sz="16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1pPr>
      <a:lvl2pPr marL="268288" indent="-257175" algn="l" defTabSz="914377" rtl="0" eaLnBrk="1" latinLnBrk="0" hangingPunct="1">
        <a:lnSpc>
          <a:spcPct val="95000"/>
        </a:lnSpc>
        <a:spcBef>
          <a:spcPts val="500"/>
        </a:spcBef>
        <a:buClr>
          <a:srgbClr val="FF5000"/>
        </a:buClr>
        <a:buSzPct val="90000"/>
        <a:buFont typeface="LucidaGrande" charset="0"/>
        <a:buChar char="▶︎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2pPr>
      <a:lvl3pPr marL="671513" indent="-220663" algn="l" defTabSz="914377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SzPct val="90000"/>
        <a:buFont typeface="LucidaGrande" charset="0"/>
        <a:buChar char="▶︎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3pPr>
      <a:lvl4pPr marL="1073150" indent="-219075" algn="l" defTabSz="914377" rtl="0" eaLnBrk="1" latinLnBrk="0" hangingPunct="1">
        <a:lnSpc>
          <a:spcPct val="95000"/>
        </a:lnSpc>
        <a:spcBef>
          <a:spcPts val="500"/>
        </a:spcBef>
        <a:buClr>
          <a:srgbClr val="FF5000"/>
        </a:buClr>
        <a:buFont typeface="Arial"/>
        <a:buChar char="•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4pPr>
      <a:lvl5pPr marL="1476375" indent="-231775" algn="l" defTabSz="914377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Font typeface="Arial"/>
        <a:buChar char="•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78999">
              <a:srgbClr val="FEFEFE"/>
            </a:gs>
            <a:gs pos="92000">
              <a:srgbClr val="EDEDED"/>
            </a:gs>
            <a:gs pos="100000">
              <a:srgbClr val="EDED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" t="7715" r="17822" b="9547"/>
          <a:stretch>
            <a:fillRect/>
          </a:stretch>
        </p:blipFill>
        <p:spPr bwMode="auto">
          <a:xfrm>
            <a:off x="0" y="5705475"/>
            <a:ext cx="12211051" cy="1157288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000000">
                <a:alpha val="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719667" y="720725"/>
            <a:ext cx="6119284" cy="539750"/>
          </a:xfrm>
          <a:prstGeom prst="rect">
            <a:avLst/>
          </a:prstGeom>
          <a:solidFill>
            <a:srgbClr val="0033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719667" y="1619250"/>
            <a:ext cx="1061720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tekststijl van het model te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610600" y="6203951"/>
            <a:ext cx="2743200" cy="155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BE" altLang="nl-BE"/>
              <a:t>Titel van de presentatie</a:t>
            </a:r>
            <a:endParaRPr lang="nl-NL" alt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1730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10734B47-7C6B-0D40-8AD7-BA1ABF1E348C}" type="slidenum">
              <a:rPr lang="nl-NL" altLang="nl-BE"/>
              <a:pPr/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65395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hf hdr="0" ftr="0"/>
  <p:txStyles>
    <p:titleStyle>
      <a:lvl1pPr marL="179388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  <a:lvl2pPr marL="179388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79388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79388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79388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636588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1093788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550988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2008188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767171"/>
          </a:solidFill>
          <a:latin typeface="Verdana" charset="0"/>
          <a:ea typeface="Verdana" charset="0"/>
          <a:cs typeface="Verdana" charset="0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767171"/>
          </a:solidFill>
          <a:latin typeface="Verdana" charset="0"/>
          <a:ea typeface="Verdana" charset="0"/>
          <a:cs typeface="Verdana" charset="0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767171"/>
          </a:solidFill>
          <a:latin typeface="Verdana" charset="0"/>
          <a:ea typeface="Verdana" charset="0"/>
          <a:cs typeface="Verdana" charset="0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767171"/>
          </a:solidFill>
          <a:latin typeface="Verdana" charset="0"/>
          <a:ea typeface="Verdana" charset="0"/>
          <a:cs typeface="Verdana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5962665"/>
            <a:ext cx="12192000" cy="867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31838" y="645811"/>
            <a:ext cx="1079957" cy="377402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0" tIns="36000" rIns="144000" bIns="36000" rtlCol="0" anchor="b">
            <a:spAutoFit/>
          </a:bodyPr>
          <a:lstStyle/>
          <a:p>
            <a:r>
              <a:rPr lang="nl-NL" dirty="0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8245" y="2026507"/>
            <a:ext cx="10616699" cy="342277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610600" y="6265518"/>
            <a:ext cx="2743200" cy="156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849323" y="6425187"/>
            <a:ext cx="504476" cy="16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2DAB09C5-3251-4B47-B002-D03712DC64C3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8" y="6098127"/>
            <a:ext cx="1500312" cy="66826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0418B6-5DB1-BA49-B5A5-C7F0FF4A85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599" y="6426826"/>
            <a:ext cx="2407191" cy="167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BE"/>
              <a:t>11 februari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7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69" r:id="rId29"/>
    <p:sldLayoutId id="2147483770" r:id="rId30"/>
  </p:sldLayoutIdLst>
  <p:hf hdr="0" ftr="0"/>
  <p:txStyles>
    <p:titleStyle>
      <a:lvl1pPr marL="133350" indent="0" algn="l" defTabSz="914377" rtl="0" eaLnBrk="1" latinLnBrk="0" hangingPunct="1">
        <a:lnSpc>
          <a:spcPct val="90000"/>
        </a:lnSpc>
        <a:spcBef>
          <a:spcPct val="0"/>
        </a:spcBef>
        <a:buNone/>
        <a:tabLst/>
        <a:defRPr sz="2200" kern="1200" cap="all" baseline="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0" indent="0" algn="l" defTabSz="914377" rtl="0" eaLnBrk="1" latinLnBrk="0" hangingPunct="1">
        <a:lnSpc>
          <a:spcPct val="95000"/>
        </a:lnSpc>
        <a:spcBef>
          <a:spcPts val="1000"/>
        </a:spcBef>
        <a:spcAft>
          <a:spcPts val="1000"/>
        </a:spcAft>
        <a:buFont typeface="Arial" charset="0"/>
        <a:buNone/>
        <a:defRPr sz="16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1pPr>
      <a:lvl2pPr marL="268288" indent="-257175" algn="l" defTabSz="914377" rtl="0" eaLnBrk="1" latinLnBrk="0" hangingPunct="1">
        <a:lnSpc>
          <a:spcPct val="95000"/>
        </a:lnSpc>
        <a:spcBef>
          <a:spcPts val="500"/>
        </a:spcBef>
        <a:buClr>
          <a:srgbClr val="FF5000"/>
        </a:buClr>
        <a:buSzPct val="90000"/>
        <a:buFont typeface="LucidaGrande"/>
        <a:buChar char="►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2pPr>
      <a:lvl3pPr marL="671513" indent="-220663" algn="l" defTabSz="914377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SzPct val="90000"/>
        <a:buFont typeface="LucidaGrande"/>
        <a:buChar char="►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3pPr>
      <a:lvl4pPr marL="1073150" indent="-219075" algn="l" defTabSz="914377" rtl="0" eaLnBrk="1" latinLnBrk="0" hangingPunct="1">
        <a:lnSpc>
          <a:spcPct val="95000"/>
        </a:lnSpc>
        <a:spcBef>
          <a:spcPts val="500"/>
        </a:spcBef>
        <a:buClr>
          <a:srgbClr val="FF5000"/>
        </a:buClr>
        <a:buFont typeface="Arial"/>
        <a:buChar char="•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4pPr>
      <a:lvl5pPr marL="1476375" indent="-231775" algn="l" defTabSz="914377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Font typeface="Arial"/>
        <a:buChar char="•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8999">
              <a:srgbClr val="FEFEFE"/>
            </a:gs>
            <a:gs pos="92000">
              <a:srgbClr val="EDEDED"/>
            </a:gs>
            <a:gs pos="100000">
              <a:srgbClr val="EDEDE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film, tekening, schets, person&#10;&#10;Automatisch gegenereerde beschrijving">
            <a:extLst>
              <a:ext uri="{FF2B5EF4-FFF2-40B4-BE49-F238E27FC236}">
                <a16:creationId xmlns:a16="http://schemas.microsoft.com/office/drawing/2014/main" id="{CED9F4BE-5A6D-F224-74A6-1B002F9F1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68941" cy="5746376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450868" y="1399844"/>
            <a:ext cx="7706683" cy="1841472"/>
          </a:xfrm>
          <a:solidFill>
            <a:schemeClr val="accent2"/>
          </a:solidFill>
        </p:spPr>
        <p:txBody>
          <a:bodyPr rtlCol="0">
            <a:noAutofit/>
          </a:bodyPr>
          <a:lstStyle/>
          <a:p>
            <a:pPr marL="179996" algn="ctr" defTabSz="914377" eaLnBrk="1" fontAlgn="auto" hangingPunct="1">
              <a:spcAft>
                <a:spcPts val="0"/>
              </a:spcAft>
              <a:defRPr/>
            </a:pPr>
            <a:r>
              <a:rPr lang="nl-BE" sz="3200" dirty="0"/>
              <a:t>DE RECHTSPOSITIE VAN SCHULDEISERS IN HET KADER VAN DE NALATENSCHAP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2526" y="4142343"/>
            <a:ext cx="8187118" cy="1315814"/>
          </a:xfrm>
        </p:spPr>
        <p:txBody>
          <a:bodyPr rtlCol="0">
            <a:normAutofit fontScale="92500"/>
          </a:bodyPr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nl-BE" sz="1600" cap="all" dirty="0"/>
              <a:t>doctoraatsseminarie </a:t>
            </a:r>
            <a:r>
              <a:rPr lang="nl-BE" sz="1600" cap="all" dirty="0" err="1"/>
              <a:t>V.Fam</a:t>
            </a:r>
            <a:r>
              <a:rPr lang="nl-BE" sz="1600" cap="all" dirty="0"/>
              <a:t>. en RETHINKIN</a:t>
            </a:r>
          </a:p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nl-BE" sz="1600" cap="all" dirty="0" err="1"/>
              <a:t>drA.</a:t>
            </a:r>
            <a:r>
              <a:rPr lang="nl-BE" sz="1600" cap="all" dirty="0"/>
              <a:t> ANNE-SOPHIE VANDENBOSCH</a:t>
            </a:r>
          </a:p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nl-BE" sz="1600" cap="all" dirty="0"/>
              <a:t>Promotor: Prof. dr. Elisabeth Alofs </a:t>
            </a:r>
          </a:p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nl-BE" sz="1600" cap="all" dirty="0"/>
              <a:t>Vakgroep Privaat- en Economisch recht, afdeling Privaatrecht, VUB </a:t>
            </a:r>
          </a:p>
        </p:txBody>
      </p:sp>
    </p:spTree>
    <p:extLst>
      <p:ext uri="{BB962C8B-B14F-4D97-AF65-F5344CB8AC3E}">
        <p14:creationId xmlns:p14="http://schemas.microsoft.com/office/powerpoint/2010/main" val="1434017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00339F"/>
                </a:solidFill>
                <a:effectLst/>
                <a:uLnTx/>
                <a:uFillTx/>
                <a:latin typeface="Verdana" charset="0"/>
                <a:ea typeface="Verdana" charset="0"/>
              </a:rPr>
              <a:t>| </a:t>
            </a:r>
            <a:fld id="{2DAB09C5-3251-4B47-B002-D03712DC64C3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9F"/>
                </a:solidFill>
                <a:effectLst/>
                <a:uLnTx/>
                <a:uFillTx/>
                <a:latin typeface="Verdana" charset="0"/>
                <a:ea typeface="Verdana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00339F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>
          <a:xfrm>
            <a:off x="425102" y="524547"/>
            <a:ext cx="11341795" cy="4677768"/>
          </a:xfrm>
        </p:spPr>
        <p:txBody>
          <a:bodyPr/>
          <a:lstStyle/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nl-NL" sz="1800" b="1" dirty="0">
                <a:solidFill>
                  <a:srgbClr val="FF5000"/>
                </a:solidFill>
              </a:rPr>
              <a:t>Voorbeeld rechten en verhaalsmogelijkheden nalatenschapsschuldeisers</a:t>
            </a:r>
          </a:p>
          <a:p>
            <a:pPr marL="11113" lvl="1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nl-NL" sz="1800" dirty="0"/>
          </a:p>
          <a:p>
            <a:pPr marL="554038" lvl="1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700" b="1" dirty="0">
                <a:solidFill>
                  <a:srgbClr val="FF5000"/>
                </a:solidFill>
              </a:rPr>
              <a:t>Vooraleer de erfgerechtigde zijn erfkeuze heeft gemaakt</a:t>
            </a:r>
          </a:p>
          <a:p>
            <a:pPr lvl="2" indent="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None/>
            </a:pPr>
            <a:r>
              <a:rPr lang="nl-BE" sz="1700" dirty="0">
                <a:solidFill>
                  <a:srgbClr val="FF5000"/>
                </a:solidFill>
              </a:rPr>
              <a:t>1. Tijdens termijn van boedelbeschrijving en beraad</a:t>
            </a:r>
          </a:p>
          <a:p>
            <a:pPr marL="1358900" lvl="3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700" dirty="0">
                <a:solidFill>
                  <a:srgbClr val="00329F"/>
                </a:solidFill>
              </a:rPr>
              <a:t>Dagvaarden in rechte</a:t>
            </a:r>
          </a:p>
          <a:p>
            <a:pPr marL="1358900" lvl="3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700" dirty="0">
                <a:solidFill>
                  <a:srgbClr val="00329F"/>
                </a:solidFill>
              </a:rPr>
              <a:t>Uitvoerbare titel betekenen</a:t>
            </a:r>
          </a:p>
          <a:p>
            <a:pPr marL="1358900" lvl="3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700" dirty="0">
                <a:solidFill>
                  <a:srgbClr val="00329F"/>
                </a:solidFill>
              </a:rPr>
              <a:t>Bewarende maatregelen: verzegeling, boedelbeschrijving, bewarend derdenbeslag</a:t>
            </a:r>
          </a:p>
          <a:p>
            <a:pPr lvl="2" indent="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None/>
            </a:pPr>
            <a:r>
              <a:rPr lang="nl-BE" sz="1700" dirty="0">
                <a:solidFill>
                  <a:srgbClr val="FF5000"/>
                </a:solidFill>
              </a:rPr>
              <a:t>2. Na verstrijken termijn van boedelbeschrijving en beraad </a:t>
            </a:r>
          </a:p>
          <a:p>
            <a:pPr marL="1358900" lvl="3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700" dirty="0">
                <a:solidFill>
                  <a:srgbClr val="00329F"/>
                </a:solidFill>
              </a:rPr>
              <a:t>Erfkeuze uitlokken + veroordeling als zuiver aanvaardende erfgenaam</a:t>
            </a:r>
          </a:p>
          <a:p>
            <a:pPr marL="1358900" lvl="3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700" dirty="0">
                <a:solidFill>
                  <a:srgbClr val="00329F"/>
                </a:solidFill>
              </a:rPr>
              <a:t>Aantonen stilzwijgende aanvaarding</a:t>
            </a:r>
          </a:p>
          <a:p>
            <a:pPr marL="1358900" lvl="3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700" dirty="0">
                <a:solidFill>
                  <a:srgbClr val="00329F"/>
                </a:solidFill>
              </a:rPr>
              <a:t>Aantonen erfrechtelijke heling</a:t>
            </a:r>
          </a:p>
          <a:p>
            <a:pPr marL="1358900" lvl="3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700" dirty="0">
                <a:solidFill>
                  <a:srgbClr val="00329F"/>
                </a:solidFill>
              </a:rPr>
              <a:t>Zijdelingse vordering </a:t>
            </a:r>
            <a:r>
              <a:rPr lang="nl-BE" sz="1700" dirty="0">
                <a:solidFill>
                  <a:srgbClr val="00329F"/>
                </a:solidFill>
                <a:sym typeface="Wingdings" panose="05000000000000000000" pitchFamily="2" charset="2"/>
              </a:rPr>
              <a:t></a:t>
            </a:r>
            <a:r>
              <a:rPr lang="nl-BE" sz="1700" dirty="0">
                <a:solidFill>
                  <a:srgbClr val="00329F"/>
                </a:solidFill>
              </a:rPr>
              <a:t> </a:t>
            </a:r>
            <a:r>
              <a:rPr lang="nl-BE" sz="1700" i="1" dirty="0">
                <a:solidFill>
                  <a:srgbClr val="00329F"/>
                </a:solidFill>
              </a:rPr>
              <a:t>slechts als persoonlijke schuldeiser</a:t>
            </a:r>
            <a:endParaRPr lang="nl-BE" sz="1700" dirty="0">
              <a:solidFill>
                <a:srgbClr val="00329F"/>
              </a:solidFill>
            </a:endParaRPr>
          </a:p>
          <a:p>
            <a:endParaRPr lang="nl-NL" dirty="0">
              <a:solidFill>
                <a:srgbClr val="003399"/>
              </a:solidFill>
            </a:endParaRPr>
          </a:p>
          <a:p>
            <a:endParaRPr lang="nl-NL" dirty="0">
              <a:solidFill>
                <a:srgbClr val="003399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691B73-F17A-49FF-B393-40DDFC325A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000" b="0" i="0" u="none" strike="noStrike" kern="1200" cap="none" spc="0" normalizeH="0" baseline="0" noProof="0">
                <a:ln>
                  <a:noFill/>
                </a:ln>
                <a:solidFill>
                  <a:srgbClr val="00339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11 februari 2021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339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647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00339F"/>
                </a:solidFill>
                <a:effectLst/>
                <a:uLnTx/>
                <a:uFillTx/>
                <a:latin typeface="Verdana" charset="0"/>
                <a:ea typeface="Verdana" charset="0"/>
              </a:rPr>
              <a:t>| </a:t>
            </a:r>
            <a:fld id="{2DAB09C5-3251-4B47-B002-D03712DC64C3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9F"/>
                </a:solidFill>
                <a:effectLst/>
                <a:uLnTx/>
                <a:uFillTx/>
                <a:latin typeface="Verdana" charset="0"/>
                <a:ea typeface="Verdana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00339F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>
          <a:xfrm>
            <a:off x="425102" y="524547"/>
            <a:ext cx="11341795" cy="4677768"/>
          </a:xfrm>
        </p:spPr>
        <p:txBody>
          <a:bodyPr/>
          <a:lstStyle/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nl-NL" sz="1800" b="1" dirty="0">
                <a:solidFill>
                  <a:srgbClr val="FF5000"/>
                </a:solidFill>
              </a:rPr>
              <a:t>Voorbeeld rechten en verhaalsmogelijkheden nalatenschapsschuldeisers</a:t>
            </a:r>
          </a:p>
          <a:p>
            <a:pPr marL="11113" lvl="1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nl-NL" sz="1800" dirty="0"/>
          </a:p>
          <a:p>
            <a:pPr marL="554038" lvl="1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700" b="1" dirty="0">
                <a:solidFill>
                  <a:srgbClr val="FF5000"/>
                </a:solidFill>
              </a:rPr>
              <a:t>Nadat de erfgerechtigde zijn erfkeuze heeft gemaakt</a:t>
            </a:r>
          </a:p>
          <a:p>
            <a:pPr lvl="2" indent="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None/>
            </a:pPr>
            <a:r>
              <a:rPr lang="nl-BE" sz="1700" dirty="0">
                <a:solidFill>
                  <a:srgbClr val="FF5000"/>
                </a:solidFill>
              </a:rPr>
              <a:t>1. Erfkeuze aanvechten </a:t>
            </a:r>
            <a:r>
              <a:rPr lang="nl-BE" sz="1700" dirty="0">
                <a:solidFill>
                  <a:srgbClr val="00329F"/>
                </a:solidFill>
                <a:sym typeface="Wingdings" panose="05000000000000000000" pitchFamily="2" charset="2"/>
              </a:rPr>
              <a:t></a:t>
            </a:r>
            <a:r>
              <a:rPr lang="nl-BE" sz="1700" dirty="0">
                <a:solidFill>
                  <a:srgbClr val="00329F"/>
                </a:solidFill>
              </a:rPr>
              <a:t> </a:t>
            </a:r>
            <a:r>
              <a:rPr lang="nl-BE" sz="1700" i="1" dirty="0">
                <a:solidFill>
                  <a:srgbClr val="00329F"/>
                </a:solidFill>
              </a:rPr>
              <a:t>slechts als persoonlijke schuldeiser?</a:t>
            </a:r>
            <a:endParaRPr lang="nl-BE" sz="1700" b="1" dirty="0">
              <a:solidFill>
                <a:srgbClr val="00329F"/>
              </a:solidFill>
            </a:endParaRPr>
          </a:p>
          <a:p>
            <a:pPr marL="957263" lvl="2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700" dirty="0" err="1">
                <a:solidFill>
                  <a:srgbClr val="00329F"/>
                </a:solidFill>
              </a:rPr>
              <a:t>Erfrechtpauliana</a:t>
            </a:r>
            <a:r>
              <a:rPr lang="nl-BE" sz="1700" dirty="0">
                <a:solidFill>
                  <a:srgbClr val="00329F"/>
                </a:solidFill>
              </a:rPr>
              <a:t>?</a:t>
            </a:r>
          </a:p>
          <a:p>
            <a:pPr marL="957263" lvl="2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700" dirty="0">
                <a:solidFill>
                  <a:srgbClr val="00329F"/>
                </a:solidFill>
              </a:rPr>
              <a:t>Gemeenrechtelijke </a:t>
            </a:r>
            <a:r>
              <a:rPr lang="nl-BE" sz="1700" dirty="0" err="1">
                <a:solidFill>
                  <a:srgbClr val="00329F"/>
                </a:solidFill>
              </a:rPr>
              <a:t>pauliana</a:t>
            </a:r>
            <a:r>
              <a:rPr lang="nl-BE" sz="1700" dirty="0">
                <a:solidFill>
                  <a:srgbClr val="00329F"/>
                </a:solidFill>
              </a:rPr>
              <a:t>? </a:t>
            </a:r>
          </a:p>
          <a:p>
            <a:pPr marL="957263" lvl="2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700" dirty="0">
                <a:solidFill>
                  <a:srgbClr val="00329F"/>
                </a:solidFill>
              </a:rPr>
              <a:t>Zijdelingse vordering? </a:t>
            </a:r>
            <a:endParaRPr lang="nl-BE" sz="1700" b="1" dirty="0">
              <a:solidFill>
                <a:srgbClr val="00329F"/>
              </a:solidFill>
            </a:endParaRPr>
          </a:p>
          <a:p>
            <a:pPr lvl="2" indent="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None/>
            </a:pPr>
            <a:r>
              <a:rPr lang="nl-BE" sz="1700" dirty="0">
                <a:solidFill>
                  <a:srgbClr val="FF5000"/>
                </a:solidFill>
              </a:rPr>
              <a:t>2. Verhaalsonderpand beschermen</a:t>
            </a:r>
          </a:p>
          <a:p>
            <a:pPr marL="957263" lvl="2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700" dirty="0">
                <a:solidFill>
                  <a:srgbClr val="00329F"/>
                </a:solidFill>
              </a:rPr>
              <a:t>Vorderen van de boedelafscheiding</a:t>
            </a:r>
          </a:p>
          <a:p>
            <a:pPr marL="957263" lvl="2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700" dirty="0">
                <a:solidFill>
                  <a:srgbClr val="00329F"/>
                </a:solidFill>
              </a:rPr>
              <a:t>Onmiddellijke </a:t>
            </a:r>
            <a:r>
              <a:rPr lang="nl-BE" sz="1700" dirty="0">
                <a:solidFill>
                  <a:srgbClr val="00329F"/>
                </a:solidFill>
                <a:sym typeface="Wingdings" panose="05000000000000000000" pitchFamily="2" charset="2"/>
              </a:rPr>
              <a:t>uitvoering op onverdeelde nalatenschapsboedel</a:t>
            </a:r>
          </a:p>
          <a:p>
            <a:pPr marL="957263" lvl="2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700" dirty="0">
                <a:solidFill>
                  <a:srgbClr val="00329F"/>
                </a:solidFill>
                <a:sym typeface="Wingdings" panose="05000000000000000000" pitchFamily="2" charset="2"/>
              </a:rPr>
              <a:t>Inbreng en inkorting vorderen via zijdelingse vordering  </a:t>
            </a:r>
            <a:r>
              <a:rPr lang="nl-BE" sz="1700" i="1" dirty="0">
                <a:solidFill>
                  <a:srgbClr val="00329F"/>
                </a:solidFill>
                <a:sym typeface="Wingdings" panose="05000000000000000000" pitchFamily="2" charset="2"/>
              </a:rPr>
              <a:t>slechts als persoonlijke schuldeiser</a:t>
            </a:r>
            <a:endParaRPr lang="nl-BE" sz="1700" dirty="0">
              <a:solidFill>
                <a:srgbClr val="00329F"/>
              </a:solidFill>
              <a:sym typeface="Wingdings" panose="05000000000000000000" pitchFamily="2" charset="2"/>
            </a:endParaRPr>
          </a:p>
          <a:p>
            <a:pPr marL="957263" lvl="2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700" dirty="0">
                <a:solidFill>
                  <a:srgbClr val="00329F"/>
                </a:solidFill>
                <a:sym typeface="Wingdings" panose="05000000000000000000" pitchFamily="2" charset="2"/>
              </a:rPr>
              <a:t>Recht op verzet en tussenkomst in verdeling  </a:t>
            </a:r>
            <a:r>
              <a:rPr lang="nl-BE" sz="1700" i="1" dirty="0">
                <a:solidFill>
                  <a:srgbClr val="00329F"/>
                </a:solidFill>
              </a:rPr>
              <a:t>slechts als persoonlijke schuldeiser</a:t>
            </a:r>
            <a:endParaRPr lang="nl-BE" sz="1700" dirty="0">
              <a:solidFill>
                <a:srgbClr val="00329F"/>
              </a:solidFill>
            </a:endParaRPr>
          </a:p>
          <a:p>
            <a:endParaRPr lang="nl-NL" dirty="0">
              <a:solidFill>
                <a:srgbClr val="003399"/>
              </a:solidFill>
            </a:endParaRPr>
          </a:p>
          <a:p>
            <a:endParaRPr lang="nl-NL" dirty="0">
              <a:solidFill>
                <a:srgbClr val="003399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691B73-F17A-49FF-B393-40DDFC325A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000" b="0" i="0" u="none" strike="noStrike" kern="1200" cap="none" spc="0" normalizeH="0" baseline="0" noProof="0">
                <a:ln>
                  <a:noFill/>
                </a:ln>
                <a:solidFill>
                  <a:srgbClr val="00339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11 februari 2021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339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120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00339F"/>
                </a:solidFill>
                <a:effectLst/>
                <a:uLnTx/>
                <a:uFillTx/>
                <a:latin typeface="Verdana" charset="0"/>
                <a:ea typeface="Verdana" charset="0"/>
              </a:rPr>
              <a:t>| </a:t>
            </a:r>
            <a:fld id="{2DAB09C5-3251-4B47-B002-D03712DC64C3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9F"/>
                </a:solidFill>
                <a:effectLst/>
                <a:uLnTx/>
                <a:uFillTx/>
                <a:latin typeface="Verdana" charset="0"/>
                <a:ea typeface="Verdana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00339F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>
          <a:xfrm>
            <a:off x="731836" y="1220934"/>
            <a:ext cx="11341795" cy="3830205"/>
          </a:xfrm>
        </p:spPr>
        <p:txBody>
          <a:bodyPr/>
          <a:lstStyle/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nl-NL" sz="2400" b="1" dirty="0">
                <a:solidFill>
                  <a:srgbClr val="FF5000"/>
                </a:solidFill>
              </a:rPr>
              <a:t>Deel III.</a:t>
            </a:r>
            <a:r>
              <a:rPr lang="nl-NL" sz="1900" b="1" dirty="0"/>
              <a:t>		Rechtspositie persoonlijke schuldeisers erfgenaam</a:t>
            </a:r>
            <a:endParaRPr lang="nl-NL" sz="17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nl-NL" sz="1700" dirty="0"/>
              <a:t>Welke schulden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nl-NL" sz="1700" dirty="0" err="1"/>
              <a:t>Obligatio</a:t>
            </a:r>
            <a:endParaRPr lang="nl-NL" sz="1700" dirty="0"/>
          </a:p>
          <a:p>
            <a:pPr marL="554038" lvl="1" indent="-285750" algn="just">
              <a:buFont typeface="Wingdings" panose="05000000000000000000" pitchFamily="2" charset="2"/>
              <a:buChar char="§"/>
            </a:pPr>
            <a:r>
              <a:rPr lang="nl-NL" sz="1500" dirty="0"/>
              <a:t>Wie is schuldenaar </a:t>
            </a:r>
          </a:p>
          <a:p>
            <a:pPr marL="554038" lvl="1" indent="-285750" algn="just">
              <a:buFont typeface="Wingdings" panose="05000000000000000000" pitchFamily="2" charset="2"/>
              <a:buChar char="§"/>
            </a:pPr>
            <a:r>
              <a:rPr lang="nl-NL" sz="1500" dirty="0"/>
              <a:t>Tot welk beloop is schuldenaar gehouden</a:t>
            </a:r>
          </a:p>
          <a:p>
            <a:pPr marL="554038" lvl="1" indent="-285750" algn="just">
              <a:buFont typeface="Wingdings" panose="05000000000000000000" pitchFamily="2" charset="2"/>
              <a:buChar char="§"/>
            </a:pPr>
            <a:r>
              <a:rPr lang="nl-NL" sz="1500" dirty="0"/>
              <a:t>Verhaalsonderpand schuldeiser </a:t>
            </a:r>
          </a:p>
          <a:p>
            <a:pPr marL="554038" lvl="1" indent="-285750" algn="just">
              <a:buFont typeface="Wingdings" panose="05000000000000000000" pitchFamily="2" charset="2"/>
              <a:buChar char="§"/>
            </a:pPr>
            <a:r>
              <a:rPr lang="nl-NL" sz="1500" dirty="0"/>
              <a:t>Verhaalspositie: rechten en actiemogelijkheden (“</a:t>
            </a:r>
            <a:r>
              <a:rPr lang="nl-NL" sz="1500" dirty="0" err="1"/>
              <a:t>toolbox</a:t>
            </a:r>
            <a:r>
              <a:rPr lang="nl-NL" sz="1500" dirty="0"/>
              <a:t>”)</a:t>
            </a:r>
          </a:p>
          <a:p>
            <a:pPr lvl="1" indent="0" algn="just">
              <a:buNone/>
            </a:pPr>
            <a:endParaRPr lang="nl-NL" sz="15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nl-NL" sz="1700" dirty="0" err="1"/>
              <a:t>Contributio</a:t>
            </a:r>
            <a:r>
              <a:rPr lang="nl-NL" sz="1700" dirty="0"/>
              <a:t> </a:t>
            </a:r>
          </a:p>
          <a:p>
            <a:pPr marL="554038" lvl="1" indent="-285750" algn="just">
              <a:buFont typeface="Wingdings" panose="05000000000000000000" pitchFamily="2" charset="2"/>
              <a:buChar char="§"/>
            </a:pPr>
            <a:r>
              <a:rPr lang="nl-NL" sz="1500" dirty="0"/>
              <a:t>Onderlinge bijdrage in het passief</a:t>
            </a:r>
          </a:p>
          <a:p>
            <a:pPr marL="554038" lvl="1" indent="-285750" algn="just">
              <a:buFont typeface="Wingdings" panose="05000000000000000000" pitchFamily="2" charset="2"/>
              <a:buChar char="§"/>
            </a:pPr>
            <a:r>
              <a:rPr lang="nl-NL" sz="1500" dirty="0"/>
              <a:t>Regresmogelijkheden </a:t>
            </a:r>
          </a:p>
          <a:p>
            <a:endParaRPr lang="nl-NL" dirty="0">
              <a:solidFill>
                <a:srgbClr val="003399"/>
              </a:solidFill>
            </a:endParaRPr>
          </a:p>
          <a:p>
            <a:endParaRPr lang="nl-NL" dirty="0">
              <a:solidFill>
                <a:srgbClr val="003399"/>
              </a:solidFill>
            </a:endParaRP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CCA76B5-5DF6-8A49-A100-94123B96E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6" y="711463"/>
            <a:ext cx="3940163" cy="341050"/>
          </a:xfrm>
        </p:spPr>
        <p:txBody>
          <a:bodyPr/>
          <a:lstStyle/>
          <a:p>
            <a:r>
              <a:rPr lang="en-GB" dirty="0"/>
              <a:t>STRUCTUUR ONDERZOEK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691B73-F17A-49FF-B393-40DDFC325A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000" b="0" i="0" u="none" strike="noStrike" kern="1200" cap="none" spc="0" normalizeH="0" baseline="0" noProof="0">
                <a:ln>
                  <a:noFill/>
                </a:ln>
                <a:solidFill>
                  <a:srgbClr val="00339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11 februari 2021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339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87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00339F"/>
                </a:solidFill>
                <a:effectLst/>
                <a:uLnTx/>
                <a:uFillTx/>
                <a:latin typeface="Verdana" charset="0"/>
                <a:ea typeface="Verdana" charset="0"/>
              </a:rPr>
              <a:t>| </a:t>
            </a:r>
            <a:fld id="{2DAB09C5-3251-4B47-B002-D03712DC64C3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9F"/>
                </a:solidFill>
                <a:effectLst/>
                <a:uLnTx/>
                <a:uFillTx/>
                <a:latin typeface="Verdana" charset="0"/>
                <a:ea typeface="Verdana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00339F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>
          <a:xfrm>
            <a:off x="731836" y="1220934"/>
            <a:ext cx="11341795" cy="3830205"/>
          </a:xfrm>
        </p:spPr>
        <p:txBody>
          <a:bodyPr/>
          <a:lstStyle/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nl-NL" sz="2400" b="1" dirty="0">
                <a:solidFill>
                  <a:srgbClr val="FF5000"/>
                </a:solidFill>
              </a:rPr>
              <a:t>Deel IV.</a:t>
            </a:r>
            <a:r>
              <a:rPr lang="nl-NL" sz="1900" b="1" dirty="0"/>
              <a:t>		Rechtspositie schuldeisers interne erfrechtelijke vordering</a:t>
            </a:r>
            <a:endParaRPr lang="nl-NL" sz="17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nl-NL" sz="1700" dirty="0"/>
              <a:t>Analyse van inbreng- en inkortingsfiguur: schuldvordering of meer dan dat?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nl-NL" sz="1700" dirty="0"/>
              <a:t>Analyse positie onterfde reservataire erfgenaam </a:t>
            </a:r>
            <a:endParaRPr lang="nl-NL" dirty="0"/>
          </a:p>
          <a:p>
            <a:endParaRPr lang="nl-NL" dirty="0">
              <a:solidFill>
                <a:srgbClr val="003399"/>
              </a:solidFill>
            </a:endParaRPr>
          </a:p>
          <a:p>
            <a:endParaRPr lang="nl-NL" dirty="0">
              <a:solidFill>
                <a:srgbClr val="003399"/>
              </a:solidFill>
            </a:endParaRP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CCA76B5-5DF6-8A49-A100-94123B96E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6" y="711463"/>
            <a:ext cx="3940163" cy="341050"/>
          </a:xfrm>
        </p:spPr>
        <p:txBody>
          <a:bodyPr/>
          <a:lstStyle/>
          <a:p>
            <a:r>
              <a:rPr lang="en-GB" dirty="0"/>
              <a:t>STRUCTUUR ONDERZOEK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691B73-F17A-49FF-B393-40DDFC325A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000" b="0" i="0" u="none" strike="noStrike" kern="1200" cap="none" spc="0" normalizeH="0" baseline="0" noProof="0">
                <a:ln>
                  <a:noFill/>
                </a:ln>
                <a:solidFill>
                  <a:srgbClr val="00339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11 februari 2021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339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314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00339F"/>
                </a:solidFill>
                <a:effectLst/>
                <a:uLnTx/>
                <a:uFillTx/>
                <a:latin typeface="Verdana" charset="0"/>
                <a:ea typeface="Verdana" charset="0"/>
              </a:rPr>
              <a:t>| </a:t>
            </a:r>
            <a:fld id="{2DAB09C5-3251-4B47-B002-D03712DC64C3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9F"/>
                </a:solidFill>
                <a:effectLst/>
                <a:uLnTx/>
                <a:uFillTx/>
                <a:latin typeface="Verdana" charset="0"/>
                <a:ea typeface="Verdana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00339F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>
          <a:xfrm>
            <a:off x="731836" y="1220934"/>
            <a:ext cx="11341795" cy="3830205"/>
          </a:xfrm>
        </p:spPr>
        <p:txBody>
          <a:bodyPr/>
          <a:lstStyle/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nl-NL" sz="2400" b="1" dirty="0">
                <a:solidFill>
                  <a:srgbClr val="FF5000"/>
                </a:solidFill>
              </a:rPr>
              <a:t>Deel V.</a:t>
            </a:r>
            <a:r>
              <a:rPr lang="nl-NL" sz="1900" b="1" dirty="0"/>
              <a:t>		Samenloop en afwikkelingsmechanismes </a:t>
            </a:r>
            <a:endParaRPr lang="nl-NL" sz="17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nl-NL" sz="1700" dirty="0"/>
              <a:t>Analyse van diverse samenloophypotheses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nl-NL" sz="1700" dirty="0"/>
              <a:t>Analyse van de nalatenschap als (niet-)afgescheiden vermogen </a:t>
            </a:r>
            <a:endParaRPr lang="nl-NL" dirty="0"/>
          </a:p>
          <a:p>
            <a:endParaRPr lang="nl-NL" dirty="0">
              <a:solidFill>
                <a:srgbClr val="003399"/>
              </a:solidFill>
            </a:endParaRPr>
          </a:p>
          <a:p>
            <a:endParaRPr lang="nl-NL" dirty="0">
              <a:solidFill>
                <a:srgbClr val="003399"/>
              </a:solidFill>
            </a:endParaRP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CCA76B5-5DF6-8A49-A100-94123B96E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6" y="711463"/>
            <a:ext cx="3940163" cy="341050"/>
          </a:xfrm>
        </p:spPr>
        <p:txBody>
          <a:bodyPr/>
          <a:lstStyle/>
          <a:p>
            <a:r>
              <a:rPr lang="en-GB" dirty="0"/>
              <a:t>STRUCTUUR ONDERZOEK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691B73-F17A-49FF-B393-40DDFC325A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000" b="0" i="0" u="none" strike="noStrike" kern="1200" cap="none" spc="0" normalizeH="0" baseline="0" noProof="0">
                <a:ln>
                  <a:noFill/>
                </a:ln>
                <a:solidFill>
                  <a:srgbClr val="00339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11 februari 2021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339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205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00339F"/>
                </a:solidFill>
                <a:effectLst/>
                <a:uLnTx/>
                <a:uFillTx/>
                <a:latin typeface="Verdana" charset="0"/>
                <a:ea typeface="Verdana" charset="0"/>
              </a:rPr>
              <a:t>| </a:t>
            </a:r>
            <a:fld id="{2DAB09C5-3251-4B47-B002-D03712DC64C3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9F"/>
                </a:solidFill>
                <a:effectLst/>
                <a:uLnTx/>
                <a:uFillTx/>
                <a:latin typeface="Verdana" charset="0"/>
                <a:ea typeface="Verdana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00339F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>
          <a:xfrm>
            <a:off x="731836" y="1220934"/>
            <a:ext cx="11341795" cy="3830205"/>
          </a:xfrm>
        </p:spPr>
        <p:txBody>
          <a:bodyPr/>
          <a:lstStyle/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nl-NL" sz="2400" b="1" dirty="0">
                <a:solidFill>
                  <a:srgbClr val="FF5000"/>
                </a:solidFill>
              </a:rPr>
              <a:t>Deel VI.</a:t>
            </a:r>
            <a:r>
              <a:rPr lang="nl-NL" sz="1900" b="1" dirty="0"/>
              <a:t>		Besluit m.i.v. voorstellen tot verbetering </a:t>
            </a:r>
            <a:endParaRPr lang="nl-NL" sz="1700" dirty="0"/>
          </a:p>
          <a:p>
            <a:endParaRPr lang="nl-NL" dirty="0">
              <a:solidFill>
                <a:srgbClr val="003399"/>
              </a:solidFill>
            </a:endParaRPr>
          </a:p>
          <a:p>
            <a:endParaRPr lang="nl-NL" dirty="0">
              <a:solidFill>
                <a:srgbClr val="003399"/>
              </a:solidFill>
            </a:endParaRP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CCA76B5-5DF6-8A49-A100-94123B96E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6" y="711463"/>
            <a:ext cx="3940163" cy="341050"/>
          </a:xfrm>
        </p:spPr>
        <p:txBody>
          <a:bodyPr/>
          <a:lstStyle/>
          <a:p>
            <a:r>
              <a:rPr lang="en-GB" dirty="0"/>
              <a:t>STRUCTUUR ONDERZOEK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691B73-F17A-49FF-B393-40DDFC325A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000" b="0" i="0" u="none" strike="noStrike" kern="1200" cap="none" spc="0" normalizeH="0" baseline="0" noProof="0">
                <a:ln>
                  <a:noFill/>
                </a:ln>
                <a:solidFill>
                  <a:srgbClr val="00339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11 februari 2021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339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96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8">
            <a:extLst>
              <a:ext uri="{FF2B5EF4-FFF2-40B4-BE49-F238E27FC236}">
                <a16:creationId xmlns:a16="http://schemas.microsoft.com/office/drawing/2014/main" id="{A6E11540-089E-42CA-9782-37F98AA00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65" y="176689"/>
            <a:ext cx="2046311" cy="341050"/>
          </a:xfrm>
        </p:spPr>
        <p:txBody>
          <a:bodyPr/>
          <a:lstStyle/>
          <a:p>
            <a:r>
              <a:rPr lang="en-GB" dirty="0" err="1"/>
              <a:t>relevantie</a:t>
            </a:r>
            <a:endParaRPr lang="en-GB" dirty="0"/>
          </a:p>
        </p:txBody>
      </p:sp>
      <p:pic>
        <p:nvPicPr>
          <p:cNvPr id="4" name="Afbeelding 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C25EC548-2FB7-60A1-F7B5-9704412EC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8948">
            <a:off x="2228894" y="707593"/>
            <a:ext cx="7876249" cy="4405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9820718-CE57-460C-9DBA-A457483F0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933">
            <a:off x="284933" y="1087687"/>
            <a:ext cx="7305638" cy="1800225"/>
          </a:xfrm>
          <a:prstGeom prst="rect">
            <a:avLst/>
          </a:prstGeom>
          <a:ln w="38100">
            <a:solidFill>
              <a:srgbClr val="00329F"/>
            </a:solidFill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1330E33-DAB8-472E-A894-6DB6EFB6D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47536">
            <a:off x="7185617" y="655048"/>
            <a:ext cx="4417502" cy="4032152"/>
          </a:xfrm>
          <a:prstGeom prst="rect">
            <a:avLst/>
          </a:prstGeom>
          <a:ln w="38100">
            <a:solidFill>
              <a:srgbClr val="FF5000"/>
            </a:solidFill>
          </a:ln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A75C0DA-A642-4DB9-8148-D9C3C5C17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11339">
            <a:off x="2429493" y="2988723"/>
            <a:ext cx="7333014" cy="1931799"/>
          </a:xfrm>
          <a:prstGeom prst="rect">
            <a:avLst/>
          </a:prstGeom>
          <a:solidFill>
            <a:srgbClr val="FF5000"/>
          </a:solidFill>
          <a:ln w="38100">
            <a:solidFill>
              <a:srgbClr val="00329F"/>
            </a:solidFill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3A51D8C-890A-A1F4-50EE-87B26EC476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15017">
            <a:off x="1757184" y="1558117"/>
            <a:ext cx="8677631" cy="2880203"/>
          </a:xfrm>
          <a:prstGeom prst="rect">
            <a:avLst/>
          </a:prstGeom>
          <a:ln w="38100">
            <a:solidFill>
              <a:srgbClr val="FF5000"/>
            </a:solidFill>
          </a:ln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675CE460-22C4-DC00-EAA4-5FCAFB1BF8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92063">
            <a:off x="3685586" y="1379786"/>
            <a:ext cx="5993830" cy="33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>
          <a:xfrm>
            <a:off x="731837" y="1256700"/>
            <a:ext cx="11335057" cy="4525992"/>
          </a:xfrm>
        </p:spPr>
        <p:txBody>
          <a:bodyPr/>
          <a:lstStyle/>
          <a:p>
            <a:pPr marL="554038" lvl="1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rgbClr val="00329F"/>
                </a:solidFill>
              </a:rPr>
              <a:t>Informatiedoorstroom m.b.t. opengevallen nalatenschappen en erfrechtelijke hoedanigheid</a:t>
            </a:r>
          </a:p>
          <a:p>
            <a:pPr marL="554038" lvl="1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rgbClr val="00329F"/>
                </a:solidFill>
              </a:rPr>
              <a:t>Houdbaarheid van de onbeperkte gehoudenheid tot het nalatenschapspassief</a:t>
            </a:r>
          </a:p>
          <a:p>
            <a:pPr marL="554038" lvl="1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rgbClr val="00329F"/>
                </a:solidFill>
              </a:rPr>
              <a:t>Is figuur stilzwijgende aanvaarding (nog) gerechtvaardigd</a:t>
            </a:r>
          </a:p>
          <a:p>
            <a:pPr marL="554038" lvl="1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rgbClr val="00329F"/>
                </a:solidFill>
              </a:rPr>
              <a:t>Mogelijkheid tot conventionele modificatie erfrechtelijke passiefregeling</a:t>
            </a:r>
          </a:p>
          <a:p>
            <a:pPr marL="554038" lvl="1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rgbClr val="00329F"/>
                </a:solidFill>
              </a:rPr>
              <a:t>Gebrek aan duidelijk wettelijk kader erfrechtelijke passiefregeling </a:t>
            </a:r>
          </a:p>
          <a:p>
            <a:pPr marL="554038" lvl="1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rgbClr val="00329F"/>
                </a:solidFill>
              </a:rPr>
              <a:t>De onterfde reservataire erfgenaam en de rol van de notaris daarbij </a:t>
            </a:r>
            <a:endParaRPr lang="nl-BE" sz="1800" dirty="0">
              <a:solidFill>
                <a:srgbClr val="00329F"/>
              </a:solidFill>
              <a:sym typeface="Wingdings" panose="05000000000000000000" pitchFamily="2" charset="2"/>
            </a:endParaRPr>
          </a:p>
          <a:p>
            <a:pPr marL="554038" lvl="1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rgbClr val="00329F"/>
                </a:solidFill>
                <a:sym typeface="Wingdings" panose="05000000000000000000" pitchFamily="2" charset="2"/>
              </a:rPr>
              <a:t>De nalatenschap als afgescheiden vermogen</a:t>
            </a:r>
            <a:endParaRPr lang="nl-BE" sz="1800" dirty="0">
              <a:solidFill>
                <a:srgbClr val="00329F"/>
              </a:solidFill>
            </a:endParaRPr>
          </a:p>
          <a:p>
            <a:pPr marL="554038" lvl="1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rgbClr val="00329F"/>
                </a:solidFill>
              </a:rPr>
              <a:t>… </a:t>
            </a:r>
          </a:p>
          <a:p>
            <a:pPr marL="957263" lvl="2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endParaRPr lang="nl-BE" sz="1800" dirty="0">
              <a:solidFill>
                <a:srgbClr val="00329F"/>
              </a:solidFill>
            </a:endParaRPr>
          </a:p>
          <a:p>
            <a:pPr marL="957263" lvl="2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endParaRPr lang="nl-BE" sz="1800" dirty="0">
              <a:solidFill>
                <a:srgbClr val="00329F"/>
              </a:solidFill>
            </a:endParaRPr>
          </a:p>
          <a:p>
            <a:pPr marL="957263" lvl="2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endParaRPr lang="nl-BE" sz="1800" b="1" dirty="0">
              <a:solidFill>
                <a:srgbClr val="00329F"/>
              </a:solidFill>
            </a:endParaRPr>
          </a:p>
          <a:p>
            <a:pPr marL="957263" lvl="2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endParaRPr lang="nl-BE" sz="1800" dirty="0">
              <a:solidFill>
                <a:srgbClr val="00329F"/>
              </a:solidFill>
            </a:endParaRPr>
          </a:p>
          <a:p>
            <a:pPr lvl="1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nl-BE" b="1" dirty="0">
              <a:solidFill>
                <a:srgbClr val="00329F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nl-BE" b="1" dirty="0">
              <a:solidFill>
                <a:srgbClr val="00329F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nl-NL" sz="1500" dirty="0">
              <a:solidFill>
                <a:srgbClr val="FF0000"/>
              </a:solidFill>
            </a:endParaRP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731837" y="711463"/>
            <a:ext cx="5463913" cy="341050"/>
          </a:xfrm>
        </p:spPr>
        <p:txBody>
          <a:bodyPr/>
          <a:lstStyle/>
          <a:p>
            <a:r>
              <a:rPr lang="en-GB" dirty="0"/>
              <a:t>UITDAGINGEN &amp; </a:t>
            </a:r>
            <a:r>
              <a:rPr lang="en-GB" dirty="0" err="1"/>
              <a:t>opportuniteiten</a:t>
            </a:r>
            <a:endParaRPr lang="en-GB" dirty="0"/>
          </a:p>
        </p:txBody>
      </p:sp>
      <p:pic>
        <p:nvPicPr>
          <p:cNvPr id="10242" name="Picture 2" descr="Challenges and Opportunities for Communications, Public Relations, and  Public Affiars in 2018">
            <a:extLst>
              <a:ext uri="{FF2B5EF4-FFF2-40B4-BE49-F238E27FC236}">
                <a16:creationId xmlns:a16="http://schemas.microsoft.com/office/drawing/2014/main" id="{F927D4A9-EFC3-410D-8CB3-2AFCC926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022" y="4017655"/>
            <a:ext cx="3103740" cy="166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740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RVEN TERWIJL JE HELEMAAL NIET WILT ERVEN - MAX Magazine">
            <a:extLst>
              <a:ext uri="{FF2B5EF4-FFF2-40B4-BE49-F238E27FC236}">
                <a16:creationId xmlns:a16="http://schemas.microsoft.com/office/drawing/2014/main" id="{656AEA0E-70E4-B4AA-15F4-AE4AE9ECA1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7" r="23772" b="1"/>
          <a:stretch/>
        </p:blipFill>
        <p:spPr bwMode="auto">
          <a:xfrm>
            <a:off x="149712" y="1784296"/>
            <a:ext cx="4255585" cy="300076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EB84A54-FA78-4F0F-889F-1BA341C7BE78}"/>
              </a:ext>
            </a:extLst>
          </p:cNvPr>
          <p:cNvSpPr txBox="1"/>
          <p:nvPr/>
        </p:nvSpPr>
        <p:spPr>
          <a:xfrm>
            <a:off x="3377682" y="1161404"/>
            <a:ext cx="87267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4000" dirty="0">
                <a:solidFill>
                  <a:srgbClr val="00329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nl-BE" sz="4000" i="1" dirty="0" err="1">
                <a:solidFill>
                  <a:srgbClr val="00329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nl-BE" sz="4000" i="1" dirty="0">
                <a:solidFill>
                  <a:srgbClr val="00329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4000" i="1" dirty="0" err="1">
                <a:solidFill>
                  <a:srgbClr val="00329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n’y</a:t>
            </a:r>
            <a:r>
              <a:rPr lang="nl-BE" sz="4000" i="1" dirty="0">
                <a:solidFill>
                  <a:srgbClr val="00329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 peut </a:t>
            </a:r>
            <a:r>
              <a:rPr lang="nl-BE" sz="4000" i="1" dirty="0" err="1">
                <a:solidFill>
                  <a:srgbClr val="00329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être</a:t>
            </a:r>
            <a:r>
              <a:rPr lang="nl-BE" sz="4000" i="1" dirty="0">
                <a:solidFill>
                  <a:srgbClr val="00329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pas (…) de question plus complexe et plus obscure que </a:t>
            </a:r>
            <a:r>
              <a:rPr lang="nl-BE" sz="4000" i="1" dirty="0" err="1">
                <a:solidFill>
                  <a:srgbClr val="00329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celle</a:t>
            </a:r>
            <a:r>
              <a:rPr lang="nl-BE" sz="4000" i="1" dirty="0">
                <a:solidFill>
                  <a:srgbClr val="00329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la </a:t>
            </a:r>
            <a:r>
              <a:rPr lang="nl-BE" sz="4000" i="1" dirty="0" err="1">
                <a:solidFill>
                  <a:srgbClr val="00329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liquidation</a:t>
            </a:r>
            <a:r>
              <a:rPr lang="nl-BE" sz="4000" i="1" dirty="0">
                <a:solidFill>
                  <a:srgbClr val="00329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du </a:t>
            </a:r>
            <a:r>
              <a:rPr lang="nl-BE" sz="4000" i="1" dirty="0" err="1">
                <a:solidFill>
                  <a:srgbClr val="00329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passif</a:t>
            </a:r>
            <a:r>
              <a:rPr lang="nl-BE" sz="4000" i="1" dirty="0">
                <a:solidFill>
                  <a:srgbClr val="00329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4000" i="1" dirty="0" err="1">
                <a:solidFill>
                  <a:srgbClr val="00329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successoral</a:t>
            </a:r>
            <a:r>
              <a:rPr lang="nl-BE" sz="4000" i="1" dirty="0">
                <a:solidFill>
                  <a:srgbClr val="00329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.” </a:t>
            </a:r>
          </a:p>
          <a:p>
            <a:pPr algn="ctr"/>
            <a:r>
              <a:rPr lang="nl-BE" sz="4000" i="1" dirty="0">
                <a:solidFill>
                  <a:srgbClr val="0032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(J. </a:t>
            </a:r>
            <a:r>
              <a:rPr lang="nl-BE" sz="4000" i="1" dirty="0" err="1">
                <a:solidFill>
                  <a:srgbClr val="0032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Percerou</a:t>
            </a:r>
            <a:r>
              <a:rPr lang="nl-BE" sz="4000" i="1" dirty="0">
                <a:solidFill>
                  <a:srgbClr val="0032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1905)</a:t>
            </a:r>
            <a:endParaRPr lang="nl-BE" sz="4000" dirty="0">
              <a:solidFill>
                <a:srgbClr val="00329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61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-25974" y="4878673"/>
            <a:ext cx="12192000" cy="1979327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4" y="5346442"/>
            <a:ext cx="3189618" cy="1124340"/>
          </a:xfrm>
          <a:prstGeom prst="rect">
            <a:avLst/>
          </a:prstGeom>
        </p:spPr>
      </p:pic>
      <p:sp>
        <p:nvSpPr>
          <p:cNvPr id="11" name="Vrije vorm 10"/>
          <p:cNvSpPr/>
          <p:nvPr/>
        </p:nvSpPr>
        <p:spPr>
          <a:xfrm>
            <a:off x="8123068" y="-21143"/>
            <a:ext cx="4068932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2021DE8-C8F0-4B3C-A223-C01A4BFF94FE}"/>
              </a:ext>
            </a:extLst>
          </p:cNvPr>
          <p:cNvSpPr txBox="1"/>
          <p:nvPr/>
        </p:nvSpPr>
        <p:spPr>
          <a:xfrm>
            <a:off x="8868793" y="98848"/>
            <a:ext cx="30243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Bedankt voor uw aandacht!</a:t>
            </a:r>
          </a:p>
          <a:p>
            <a:endParaRPr lang="nl-BE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2D29BEF-2AA9-4249-A606-370815619C84}"/>
              </a:ext>
            </a:extLst>
          </p:cNvPr>
          <p:cNvSpPr txBox="1"/>
          <p:nvPr/>
        </p:nvSpPr>
        <p:spPr>
          <a:xfrm>
            <a:off x="8944253" y="1004254"/>
            <a:ext cx="28734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Vragen, bedenkingen, input? </a:t>
            </a:r>
          </a:p>
          <a:p>
            <a:r>
              <a:rPr lang="nl-BE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Anne-sophie.vandenbosch@vub.be</a:t>
            </a:r>
          </a:p>
          <a:p>
            <a:endParaRPr lang="nl-BE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6" name="Picture 4" descr="Schulderfenis – ComicHouse">
            <a:extLst>
              <a:ext uri="{FF2B5EF4-FFF2-40B4-BE49-F238E27FC236}">
                <a16:creationId xmlns:a16="http://schemas.microsoft.com/office/drawing/2014/main" id="{B8B4CC65-4748-6C85-D962-3EBAA72292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2" r="2" b="2"/>
          <a:stretch/>
        </p:blipFill>
        <p:spPr bwMode="auto">
          <a:xfrm>
            <a:off x="1961940" y="1004254"/>
            <a:ext cx="6013638" cy="406489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653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00339F"/>
                </a:solidFill>
                <a:effectLst/>
                <a:uLnTx/>
                <a:uFillTx/>
                <a:latin typeface="Verdana" charset="0"/>
                <a:ea typeface="Verdana" charset="0"/>
              </a:rPr>
              <a:t>| </a:t>
            </a:r>
            <a:fld id="{2DAB09C5-3251-4B47-B002-D03712DC64C3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9F"/>
                </a:solidFill>
                <a:effectLst/>
                <a:uLnTx/>
                <a:uFillTx/>
                <a:latin typeface="Verdana" charset="0"/>
                <a:ea typeface="Verdana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00339F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>
          <a:xfrm>
            <a:off x="680622" y="1100092"/>
            <a:ext cx="11511378" cy="4657815"/>
          </a:xfrm>
        </p:spPr>
        <p:txBody>
          <a:bodyPr/>
          <a:lstStyle/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nl-NL" sz="1700" b="1" dirty="0"/>
              <a:t>Topic:</a:t>
            </a:r>
            <a:r>
              <a:rPr lang="nl-NL" sz="1700" dirty="0"/>
              <a:t> </a:t>
            </a:r>
            <a:r>
              <a:rPr lang="nl-NL" sz="1700" b="1" dirty="0">
                <a:solidFill>
                  <a:srgbClr val="FF5000"/>
                </a:solidFill>
              </a:rPr>
              <a:t>De rechtspositie van schuldeisers in het kader van de nalatenschap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NL" sz="1700" dirty="0"/>
              <a:t>Summiere en fragmentaire aandacht voor passiefregeling nalatenschap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NL" sz="1700" dirty="0"/>
              <a:t>Diverse juridische en praktische knelpunten 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NL" sz="1700" dirty="0">
                <a:solidFill>
                  <a:srgbClr val="003399"/>
                </a:solidFill>
              </a:rPr>
              <a:t>Doel: Ontwikkelen van duidelijk en omvattend (rechts)kader i.v.m. rechtspositie van en samenloop tussen schuldeisers binnen de nalatenschap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nl-NL" sz="1700" b="1" dirty="0">
                <a:solidFill>
                  <a:srgbClr val="003399"/>
                </a:solidFill>
              </a:rPr>
              <a:t>Type onderzoek: 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NL" sz="1700" dirty="0">
                <a:solidFill>
                  <a:srgbClr val="003399"/>
                </a:solidFill>
              </a:rPr>
              <a:t>Rechtswetenschappelijk onderzoek, met oog voor noden rechtspraktijk 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NL" sz="1700" dirty="0" err="1">
                <a:solidFill>
                  <a:srgbClr val="003399"/>
                </a:solidFill>
              </a:rPr>
              <a:t>Intradisciplinair</a:t>
            </a:r>
            <a:r>
              <a:rPr lang="nl-NL" sz="1700" dirty="0">
                <a:solidFill>
                  <a:srgbClr val="003399"/>
                </a:solidFill>
              </a:rPr>
              <a:t>: snijvlak erfrecht, insolventie- en executierecht, verbintenissenrecht, goederenrecht 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NL" sz="1700" dirty="0">
                <a:solidFill>
                  <a:srgbClr val="003399"/>
                </a:solidFill>
              </a:rPr>
              <a:t>Beperkte functionele rechtsvergelijking (Frankrijk, Nederland, Groot-Brittannië) 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nl-NL" sz="1700" b="1" dirty="0"/>
              <a:t>Begeleidingscommissie: </a:t>
            </a:r>
            <a:r>
              <a:rPr lang="nl-NL" sz="1700" dirty="0"/>
              <a:t>Prof. dr. Elisabeth Alofs (promotor), Prof. dr. Ruud Jansen, Prof. em. Hélène Casman </a:t>
            </a:r>
          </a:p>
          <a:p>
            <a:pPr algn="just"/>
            <a:endParaRPr lang="nl-NL" dirty="0"/>
          </a:p>
          <a:p>
            <a:pPr algn="just"/>
            <a:endParaRPr lang="nl-NL" dirty="0"/>
          </a:p>
          <a:p>
            <a:pPr algn="just"/>
            <a:endParaRPr lang="nl-NL" dirty="0"/>
          </a:p>
          <a:p>
            <a:endParaRPr lang="nl-NL" dirty="0">
              <a:solidFill>
                <a:srgbClr val="003399"/>
              </a:solidFill>
            </a:endParaRPr>
          </a:p>
          <a:p>
            <a:endParaRPr lang="nl-NL" dirty="0">
              <a:solidFill>
                <a:srgbClr val="003399"/>
              </a:solidFill>
            </a:endParaRP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CCA76B5-5DF6-8A49-A100-94123B96E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6" y="711463"/>
            <a:ext cx="3957347" cy="341050"/>
          </a:xfrm>
        </p:spPr>
        <p:txBody>
          <a:bodyPr/>
          <a:lstStyle/>
          <a:p>
            <a:r>
              <a:rPr lang="en-GB" dirty="0"/>
              <a:t>DOCTORAAL ONDERZOEK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691B73-F17A-49FF-B393-40DDFC325A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000" b="0" i="0" u="none" strike="noStrike" kern="1200" cap="none" spc="0" normalizeH="0" baseline="0" noProof="0">
                <a:ln>
                  <a:noFill/>
                </a:ln>
                <a:solidFill>
                  <a:srgbClr val="00339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11 februari 2021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339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06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>
          <a:xfrm>
            <a:off x="550416" y="1137797"/>
            <a:ext cx="11335057" cy="4884155"/>
          </a:xfrm>
        </p:spPr>
        <p:txBody>
          <a:bodyPr/>
          <a:lstStyle/>
          <a:p>
            <a:pPr marL="554038" lvl="1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nl-BE" sz="1600" b="1" dirty="0">
                <a:solidFill>
                  <a:srgbClr val="00329F"/>
                </a:solidFill>
              </a:rPr>
              <a:t>Klassieke vermogenstheorie</a:t>
            </a:r>
          </a:p>
          <a:p>
            <a:pPr marL="957263" lvl="2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600" dirty="0">
                <a:solidFill>
                  <a:srgbClr val="00329F"/>
                </a:solidFill>
              </a:rPr>
              <a:t>Iedere natuurlijke persoon heeft een vermogen</a:t>
            </a:r>
          </a:p>
          <a:p>
            <a:pPr marL="957263" lvl="2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600" dirty="0">
                <a:solidFill>
                  <a:srgbClr val="00329F"/>
                </a:solidFill>
              </a:rPr>
              <a:t>Vermogen is emanatie van rechtspersoonlijkheid</a:t>
            </a:r>
          </a:p>
          <a:p>
            <a:pPr marL="957263" lvl="2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600" dirty="0">
                <a:solidFill>
                  <a:srgbClr val="00329F"/>
                </a:solidFill>
              </a:rPr>
              <a:t>Vermogen is juridische universaliteit, bestaande uit in geld waardeerbare goederen en schulden </a:t>
            </a:r>
          </a:p>
          <a:p>
            <a:pPr marL="957263" lvl="2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600" dirty="0">
                <a:solidFill>
                  <a:srgbClr val="00329F"/>
                </a:solidFill>
              </a:rPr>
              <a:t>Vermogen is verhaalsonderpand voor schuldeisers</a:t>
            </a:r>
            <a:endParaRPr lang="nl-BE" b="1" dirty="0">
              <a:solidFill>
                <a:srgbClr val="00329F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nl-BE" b="1" dirty="0">
              <a:solidFill>
                <a:srgbClr val="00329F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nl-NL" sz="1500" dirty="0">
              <a:solidFill>
                <a:srgbClr val="FF0000"/>
              </a:solidFill>
            </a:endParaRP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731837" y="711463"/>
            <a:ext cx="3840329" cy="341050"/>
          </a:xfrm>
        </p:spPr>
        <p:txBody>
          <a:bodyPr/>
          <a:lstStyle/>
          <a:p>
            <a:r>
              <a:rPr lang="en-GB" dirty="0"/>
              <a:t>SITUERING ONDERWERP</a:t>
            </a:r>
          </a:p>
        </p:txBody>
      </p:sp>
      <p:sp>
        <p:nvSpPr>
          <p:cNvPr id="5" name="Rechthoek: afgeronde diagonale hoeken 4">
            <a:extLst>
              <a:ext uri="{FF2B5EF4-FFF2-40B4-BE49-F238E27FC236}">
                <a16:creationId xmlns:a16="http://schemas.microsoft.com/office/drawing/2014/main" id="{6E89B369-54CE-4CCE-BDCF-B6E6DEACDFE9}"/>
              </a:ext>
            </a:extLst>
          </p:cNvPr>
          <p:cNvSpPr/>
          <p:nvPr/>
        </p:nvSpPr>
        <p:spPr>
          <a:xfrm>
            <a:off x="2951794" y="3201829"/>
            <a:ext cx="7420072" cy="2640699"/>
          </a:xfrm>
          <a:prstGeom prst="round2DiagRect">
            <a:avLst/>
          </a:prstGeom>
          <a:solidFill>
            <a:schemeClr val="bg1"/>
          </a:solidFill>
          <a:ln w="4445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1E54F04-4C57-46A1-AEAE-A94D6E81F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761" y="3754017"/>
            <a:ext cx="1078816" cy="107881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09C8B76-2CBD-40CE-8F0F-0B94918BF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256" y="4777669"/>
            <a:ext cx="1078816" cy="107881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ADF30F2-E328-4A59-AB81-ED2016809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898" y="4642605"/>
            <a:ext cx="1078816" cy="107881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D4DAC02-694A-4296-ABAA-281BDFB66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975" y="3246070"/>
            <a:ext cx="1078816" cy="1078816"/>
          </a:xfrm>
          <a:prstGeom prst="rect">
            <a:avLst/>
          </a:prstGeom>
        </p:spPr>
      </p:pic>
      <p:pic>
        <p:nvPicPr>
          <p:cNvPr id="10" name="Afbeelding 9" descr="Afbeelding met tekst, teken&#10;&#10;Automatisch gegenereerde beschrijving">
            <a:extLst>
              <a:ext uri="{FF2B5EF4-FFF2-40B4-BE49-F238E27FC236}">
                <a16:creationId xmlns:a16="http://schemas.microsoft.com/office/drawing/2014/main" id="{C2BBA9EA-A1B9-4F7C-A8AB-55976E1923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7373" y="4636045"/>
            <a:ext cx="1078816" cy="107881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E9FB797-153A-4F55-8EBA-909B80DC13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3454" y="4552087"/>
            <a:ext cx="1078816" cy="1078816"/>
          </a:xfrm>
          <a:prstGeom prst="rect">
            <a:avLst/>
          </a:prstGeom>
          <a:ln>
            <a:solidFill>
              <a:srgbClr val="D50707"/>
            </a:solidFill>
          </a:ln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6613F7C0-FEED-46F5-8D2D-046A7C88B0B9}"/>
              </a:ext>
            </a:extLst>
          </p:cNvPr>
          <p:cNvSpPr txBox="1"/>
          <p:nvPr/>
        </p:nvSpPr>
        <p:spPr>
          <a:xfrm>
            <a:off x="3078261" y="3377592"/>
            <a:ext cx="12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20963E"/>
                </a:solidFill>
                <a:latin typeface="Verdana" charset="0"/>
                <a:ea typeface="Verdana" charset="0"/>
                <a:cs typeface="Verdana" charset="0"/>
              </a:rPr>
              <a:t>ACTIVA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E2CE14B-12EA-4C8D-98C0-CEEDEA3222CF}"/>
              </a:ext>
            </a:extLst>
          </p:cNvPr>
          <p:cNvSpPr txBox="1"/>
          <p:nvPr/>
        </p:nvSpPr>
        <p:spPr>
          <a:xfrm>
            <a:off x="6712544" y="3395208"/>
            <a:ext cx="1460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D50707"/>
                </a:solidFill>
                <a:latin typeface="Verdana" charset="0"/>
                <a:ea typeface="Verdana" charset="0"/>
                <a:cs typeface="Verdana" charset="0"/>
              </a:rPr>
              <a:t>PASSIVA</a:t>
            </a:r>
          </a:p>
        </p:txBody>
      </p:sp>
      <p:pic>
        <p:nvPicPr>
          <p:cNvPr id="4" name="Afbeelding 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06CD03A-C65F-455D-B7FB-06C4DAE467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3979" y="3799366"/>
            <a:ext cx="2050255" cy="205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49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>
          <a:xfrm>
            <a:off x="564968" y="1166003"/>
            <a:ext cx="11335057" cy="4719891"/>
          </a:xfrm>
        </p:spPr>
        <p:txBody>
          <a:bodyPr/>
          <a:lstStyle/>
          <a:p>
            <a:pPr marL="554038" lvl="1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600" b="1" dirty="0">
                <a:solidFill>
                  <a:srgbClr val="FF5000"/>
                </a:solidFill>
              </a:rPr>
              <a:t>Nalatenschap</a:t>
            </a:r>
            <a:r>
              <a:rPr lang="nl-BE" sz="1600" dirty="0">
                <a:solidFill>
                  <a:srgbClr val="00329F"/>
                </a:solidFill>
              </a:rPr>
              <a:t> gaat over op </a:t>
            </a:r>
            <a:r>
              <a:rPr lang="nl-BE" sz="1600" b="1" dirty="0">
                <a:solidFill>
                  <a:srgbClr val="FF5000"/>
                </a:solidFill>
              </a:rPr>
              <a:t>rechtsopvolgers ten algemene titel</a:t>
            </a:r>
            <a:r>
              <a:rPr lang="nl-BE" sz="1600" dirty="0">
                <a:solidFill>
                  <a:srgbClr val="00329F"/>
                </a:solidFill>
              </a:rPr>
              <a:t> van de </a:t>
            </a:r>
            <a:r>
              <a:rPr lang="nl-BE" sz="1600" b="1" dirty="0">
                <a:solidFill>
                  <a:srgbClr val="FF5000"/>
                </a:solidFill>
              </a:rPr>
              <a:t>erflater</a:t>
            </a:r>
          </a:p>
          <a:p>
            <a:pPr marL="554038" lvl="1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600" b="1" dirty="0">
                <a:solidFill>
                  <a:srgbClr val="FF5000"/>
                </a:solidFill>
              </a:rPr>
              <a:t>Belang erfovergang bij overlijden</a:t>
            </a:r>
            <a:r>
              <a:rPr lang="nl-BE" sz="1600" dirty="0">
                <a:solidFill>
                  <a:srgbClr val="FF5000"/>
                </a:solidFill>
              </a:rPr>
              <a:t>: </a:t>
            </a:r>
          </a:p>
          <a:p>
            <a:pPr marL="957263" lvl="2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600" dirty="0">
                <a:solidFill>
                  <a:srgbClr val="00329F"/>
                </a:solidFill>
              </a:rPr>
              <a:t>Rechtszekerheid, maatschappelijke en economische stabiliteit</a:t>
            </a:r>
          </a:p>
          <a:p>
            <a:pPr marL="554038" lvl="1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600" b="1" dirty="0">
                <a:solidFill>
                  <a:srgbClr val="FF5000"/>
                </a:solidFill>
              </a:rPr>
              <a:t>Twee systemen:</a:t>
            </a:r>
          </a:p>
          <a:p>
            <a:pPr marL="957263" lvl="2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600" b="1" dirty="0">
                <a:sym typeface="Wingdings" panose="05000000000000000000" pitchFamily="2" charset="2"/>
              </a:rPr>
              <a:t>Netto-vereffening</a:t>
            </a:r>
            <a:r>
              <a:rPr lang="nl-BE" sz="1600" b="1" dirty="0">
                <a:solidFill>
                  <a:srgbClr val="FF5000"/>
                </a:solidFill>
                <a:sym typeface="Wingdings" panose="05000000000000000000" pitchFamily="2" charset="2"/>
              </a:rPr>
              <a:t> </a:t>
            </a:r>
            <a:r>
              <a:rPr lang="nl-BE" sz="1600" dirty="0">
                <a:solidFill>
                  <a:srgbClr val="00329F"/>
                </a:solidFill>
                <a:sym typeface="Wingdings" panose="05000000000000000000" pitchFamily="2" charset="2"/>
              </a:rPr>
              <a:t>(bv. Engeland en Duitsland)</a:t>
            </a:r>
          </a:p>
          <a:p>
            <a:pPr marL="1358900" lvl="3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600" dirty="0">
                <a:solidFill>
                  <a:srgbClr val="00329F"/>
                </a:solidFill>
              </a:rPr>
              <a:t>Nalatenschapspassief aangezuiverd door vereffenaar; netto-saldo verdeeld tussen erfgenamen</a:t>
            </a:r>
          </a:p>
          <a:p>
            <a:pPr marL="1358900" lvl="3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600" dirty="0">
                <a:solidFill>
                  <a:srgbClr val="00329F"/>
                </a:solidFill>
              </a:rPr>
              <a:t>Vgl. aanvaarding onder voorrecht van boedelbeschrijving</a:t>
            </a:r>
          </a:p>
          <a:p>
            <a:pPr marL="957263" lvl="2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600" b="1" dirty="0"/>
              <a:t>Bruto-vereffening </a:t>
            </a:r>
            <a:r>
              <a:rPr lang="nl-BE" sz="1600" dirty="0"/>
              <a:t>(bv. België en Frankrijk)</a:t>
            </a:r>
          </a:p>
          <a:p>
            <a:pPr marL="1358900" lvl="3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600" dirty="0">
                <a:solidFill>
                  <a:srgbClr val="00329F"/>
                </a:solidFill>
              </a:rPr>
              <a:t>Geen voorafgaandelijke, collectieve vereffening nalatenschapspassief</a:t>
            </a:r>
          </a:p>
          <a:p>
            <a:pPr marL="1358900" lvl="3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600" dirty="0">
                <a:solidFill>
                  <a:srgbClr val="00329F"/>
                </a:solidFill>
              </a:rPr>
              <a:t>Erfgenamen onbeperkt gehouden tot nalatenschapspassief</a:t>
            </a:r>
          </a:p>
          <a:p>
            <a:pPr marL="1358900" lvl="3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r>
              <a:rPr lang="nl-BE" sz="1600" dirty="0">
                <a:solidFill>
                  <a:srgbClr val="00329F"/>
                </a:solidFill>
              </a:rPr>
              <a:t>Potentieel conflicterende belangen schuldeisers</a:t>
            </a:r>
          </a:p>
          <a:p>
            <a:pPr marL="1358900" lvl="3" indent="-285750">
              <a:lnSpc>
                <a:spcPct val="150000"/>
              </a:lnSpc>
              <a:spcBef>
                <a:spcPts val="0"/>
              </a:spcBef>
              <a:buClr>
                <a:srgbClr val="00329F"/>
              </a:buClr>
              <a:buFont typeface="Wingdings" panose="05000000000000000000" pitchFamily="2" charset="2"/>
              <a:buChar char="ü"/>
            </a:pPr>
            <a:endParaRPr lang="nl-BE" sz="1600" dirty="0">
              <a:solidFill>
                <a:srgbClr val="00329F"/>
              </a:solidFill>
            </a:endParaRPr>
          </a:p>
          <a:p>
            <a:pPr lvl="1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nl-BE" b="1" dirty="0">
              <a:solidFill>
                <a:srgbClr val="00329F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nl-BE" b="1" dirty="0">
              <a:solidFill>
                <a:srgbClr val="00329F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nl-NL" sz="1500" dirty="0">
              <a:solidFill>
                <a:srgbClr val="FF0000"/>
              </a:solidFill>
            </a:endParaRP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731837" y="711463"/>
            <a:ext cx="3840329" cy="341050"/>
          </a:xfrm>
        </p:spPr>
        <p:txBody>
          <a:bodyPr/>
          <a:lstStyle/>
          <a:p>
            <a:r>
              <a:rPr lang="en-GB" dirty="0"/>
              <a:t>SITUERING ONDERWERP</a:t>
            </a:r>
          </a:p>
        </p:txBody>
      </p:sp>
      <p:pic>
        <p:nvPicPr>
          <p:cNvPr id="33" name="Afbeelding 32" descr="Afbeelding met whiteboard&#10;&#10;Automatisch gegenereerde beschrijving">
            <a:extLst>
              <a:ext uri="{FF2B5EF4-FFF2-40B4-BE49-F238E27FC236}">
                <a16:creationId xmlns:a16="http://schemas.microsoft.com/office/drawing/2014/main" id="{50D0071C-798F-4E34-96A3-14DE42B74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789" y="3704221"/>
            <a:ext cx="2580211" cy="1987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588241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731837" y="711463"/>
            <a:ext cx="3840329" cy="341050"/>
          </a:xfrm>
        </p:spPr>
        <p:txBody>
          <a:bodyPr/>
          <a:lstStyle/>
          <a:p>
            <a:r>
              <a:rPr lang="en-GB" dirty="0"/>
              <a:t>SITUERING ONDERWERP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73DEEED-B2A6-3DCC-1B91-1A6B7F190AE6}"/>
              </a:ext>
            </a:extLst>
          </p:cNvPr>
          <p:cNvSpPr txBox="1"/>
          <p:nvPr/>
        </p:nvSpPr>
        <p:spPr>
          <a:xfrm>
            <a:off x="142043" y="1408020"/>
            <a:ext cx="3275860" cy="923330"/>
          </a:xfrm>
          <a:prstGeom prst="rect">
            <a:avLst/>
          </a:prstGeom>
          <a:noFill/>
          <a:ln w="28575">
            <a:solidFill>
              <a:srgbClr val="FF5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Categorie 1</a:t>
            </a:r>
          </a:p>
          <a:p>
            <a:pPr algn="ctr"/>
            <a:r>
              <a:rPr lang="nl-BE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Nalatenschapsschuldeisers</a:t>
            </a:r>
          </a:p>
          <a:p>
            <a:pPr algn="ctr"/>
            <a:endParaRPr lang="nl-BE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3E6E2BC-4CC0-BA44-6D91-87C4A76C629B}"/>
              </a:ext>
            </a:extLst>
          </p:cNvPr>
          <p:cNvSpPr txBox="1"/>
          <p:nvPr/>
        </p:nvSpPr>
        <p:spPr>
          <a:xfrm>
            <a:off x="4393708" y="1399143"/>
            <a:ext cx="3040601" cy="923330"/>
          </a:xfrm>
          <a:prstGeom prst="rect">
            <a:avLst/>
          </a:prstGeom>
          <a:noFill/>
          <a:ln w="28575">
            <a:solidFill>
              <a:srgbClr val="FF5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Categorie 2</a:t>
            </a:r>
          </a:p>
          <a:p>
            <a:pPr algn="ctr"/>
            <a:r>
              <a:rPr lang="nl-BE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Persoonlijke schuldeisers erfgenaam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EB1C4E9-2FD1-0D9D-4BFF-E8A992727A43}"/>
              </a:ext>
            </a:extLst>
          </p:cNvPr>
          <p:cNvSpPr txBox="1"/>
          <p:nvPr/>
        </p:nvSpPr>
        <p:spPr>
          <a:xfrm>
            <a:off x="8410114" y="1384288"/>
            <a:ext cx="3716783" cy="923330"/>
          </a:xfrm>
          <a:prstGeom prst="rect">
            <a:avLst/>
          </a:prstGeom>
          <a:noFill/>
          <a:ln w="28575">
            <a:solidFill>
              <a:srgbClr val="FF5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Categorie 3</a:t>
            </a:r>
          </a:p>
          <a:p>
            <a:pPr algn="ctr"/>
            <a:r>
              <a:rPr lang="nl-BE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“Schuldeisers” interne erfrechtelijke vordering</a:t>
            </a:r>
          </a:p>
        </p:txBody>
      </p:sp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877A7ADE-B5F0-272D-3E6C-B7239FC59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749" y="2428952"/>
            <a:ext cx="1346447" cy="1346447"/>
          </a:xfrm>
          <a:prstGeom prst="rect">
            <a:avLst/>
          </a:prstGeom>
        </p:spPr>
      </p:pic>
      <p:sp>
        <p:nvSpPr>
          <p:cNvPr id="8" name="Tijdelijke aanduiding voor tekst 12">
            <a:extLst>
              <a:ext uri="{FF2B5EF4-FFF2-40B4-BE49-F238E27FC236}">
                <a16:creationId xmlns:a16="http://schemas.microsoft.com/office/drawing/2014/main" id="{A6F56D09-582F-C461-1DA9-4C5AD1594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5498" y="4031997"/>
            <a:ext cx="2446905" cy="491463"/>
          </a:xfrm>
          <a:prstGeom prst="round2DiagRect">
            <a:avLst/>
          </a:prstGeom>
          <a:solidFill>
            <a:schemeClr val="bg1"/>
          </a:solidFill>
          <a:ln w="4445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rgbClr val="00329F"/>
                </a:solidFill>
              </a:rPr>
              <a:t>NALATENSCHAP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95A3BED-1CA9-822B-B194-F56921315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638" y="2447830"/>
            <a:ext cx="1430740" cy="14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67960E73-8F75-9F1B-0D6A-4FE1B18DA712}"/>
              </a:ext>
            </a:extLst>
          </p:cNvPr>
          <p:cNvSpPr txBox="1">
            <a:spLocks/>
          </p:cNvSpPr>
          <p:nvPr/>
        </p:nvSpPr>
        <p:spPr>
          <a:xfrm>
            <a:off x="4320549" y="3982981"/>
            <a:ext cx="3186917" cy="491463"/>
          </a:xfrm>
          <a:prstGeom prst="round2DiagRect">
            <a:avLst/>
          </a:prstGeom>
          <a:solidFill>
            <a:schemeClr val="bg1"/>
          </a:solidFill>
          <a:ln w="44450" cap="flat" cmpd="sng" algn="ctr">
            <a:solidFill>
              <a:srgbClr val="FF5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45720" rIns="91440" bIns="45720" rtlCol="0" anchor="ctr"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8288" indent="-2571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71513" indent="-220663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73150" indent="-2190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Font typeface="Arial"/>
              <a:buChar char="•"/>
              <a:tabLst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76375" indent="-2317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tabLst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b="1" dirty="0">
                <a:solidFill>
                  <a:srgbClr val="FF5000"/>
                </a:solidFill>
              </a:rPr>
              <a:t>PERSOONLIJK VERMOGEN ERFGENAAM</a:t>
            </a:r>
          </a:p>
        </p:txBody>
      </p:sp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DD2D04C2-E238-4797-EEAC-BCF34FDD1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98" y="5128431"/>
            <a:ext cx="614512" cy="614512"/>
          </a:xfrm>
          <a:prstGeom prst="rect">
            <a:avLst/>
          </a:prstGeom>
        </p:spPr>
      </p:pic>
      <p:pic>
        <p:nvPicPr>
          <p:cNvPr id="12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id="{F7F62C84-F423-7E3C-F8C8-6DEF18DBD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716" y="5142724"/>
            <a:ext cx="614512" cy="614512"/>
          </a:xfrm>
          <a:prstGeom prst="rect">
            <a:avLst/>
          </a:prstGeom>
        </p:spPr>
      </p:pic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E1659948-C0D4-41F8-9FC7-6C77285B7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639" y="5142724"/>
            <a:ext cx="614512" cy="614512"/>
          </a:xfrm>
          <a:prstGeom prst="rect">
            <a:avLst/>
          </a:prstGeom>
        </p:spPr>
      </p:pic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9193F05A-B912-4BA4-AA3C-62B2318C5609}"/>
              </a:ext>
            </a:extLst>
          </p:cNvPr>
          <p:cNvCxnSpPr>
            <a:cxnSpLocks/>
          </p:cNvCxnSpPr>
          <p:nvPr/>
        </p:nvCxnSpPr>
        <p:spPr>
          <a:xfrm flipV="1">
            <a:off x="887767" y="4657263"/>
            <a:ext cx="270040" cy="340865"/>
          </a:xfrm>
          <a:prstGeom prst="straightConnector1">
            <a:avLst/>
          </a:prstGeom>
          <a:ln w="19050">
            <a:solidFill>
              <a:srgbClr val="0032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2A3A06EC-EE17-1646-BC96-AEA8C040E3D6}"/>
              </a:ext>
            </a:extLst>
          </p:cNvPr>
          <p:cNvCxnSpPr>
            <a:cxnSpLocks/>
          </p:cNvCxnSpPr>
          <p:nvPr/>
        </p:nvCxnSpPr>
        <p:spPr>
          <a:xfrm flipV="1">
            <a:off x="1675290" y="4655506"/>
            <a:ext cx="0" cy="465772"/>
          </a:xfrm>
          <a:prstGeom prst="straightConnector1">
            <a:avLst/>
          </a:prstGeom>
          <a:ln w="19050">
            <a:solidFill>
              <a:srgbClr val="0032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448166D4-6091-9A8D-431C-59123E2E7277}"/>
              </a:ext>
            </a:extLst>
          </p:cNvPr>
          <p:cNvCxnSpPr>
            <a:cxnSpLocks/>
          </p:cNvCxnSpPr>
          <p:nvPr/>
        </p:nvCxnSpPr>
        <p:spPr>
          <a:xfrm flipH="1" flipV="1">
            <a:off x="2453196" y="4662937"/>
            <a:ext cx="217637" cy="371566"/>
          </a:xfrm>
          <a:prstGeom prst="straightConnector1">
            <a:avLst/>
          </a:prstGeom>
          <a:ln w="19050">
            <a:solidFill>
              <a:srgbClr val="0032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F7A6F17B-0066-4297-0655-80F0D661E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512" y="5034501"/>
            <a:ext cx="614513" cy="614513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5B3E8758-80EB-B7B6-C9EF-DC40C1686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2371" y="5078972"/>
            <a:ext cx="614513" cy="61451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04304213-C99B-B2A9-931D-618C2CEC32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523" y="5022142"/>
            <a:ext cx="614513" cy="614513"/>
          </a:xfrm>
          <a:prstGeom prst="rect">
            <a:avLst/>
          </a:prstGeom>
        </p:spPr>
      </p:pic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D3E5019A-7F1D-36AF-0A22-C7F6E2AD5DD3}"/>
              </a:ext>
            </a:extLst>
          </p:cNvPr>
          <p:cNvCxnSpPr>
            <a:cxnSpLocks/>
          </p:cNvCxnSpPr>
          <p:nvPr/>
        </p:nvCxnSpPr>
        <p:spPr>
          <a:xfrm flipV="1">
            <a:off x="4817632" y="4593733"/>
            <a:ext cx="270040" cy="340865"/>
          </a:xfrm>
          <a:prstGeom prst="straightConnector1">
            <a:avLst/>
          </a:prstGeom>
          <a:ln w="19050">
            <a:solidFill>
              <a:srgbClr val="FF5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B7A60347-39D6-BC14-F19C-5102C9B94D4D}"/>
              </a:ext>
            </a:extLst>
          </p:cNvPr>
          <p:cNvCxnSpPr>
            <a:cxnSpLocks/>
          </p:cNvCxnSpPr>
          <p:nvPr/>
        </p:nvCxnSpPr>
        <p:spPr>
          <a:xfrm flipV="1">
            <a:off x="5914007" y="4556370"/>
            <a:ext cx="0" cy="465772"/>
          </a:xfrm>
          <a:prstGeom prst="straightConnector1">
            <a:avLst/>
          </a:prstGeom>
          <a:ln w="19050">
            <a:solidFill>
              <a:srgbClr val="FF5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63CC2752-7EA3-56E8-28F4-4F165BFEBEA8}"/>
              </a:ext>
            </a:extLst>
          </p:cNvPr>
          <p:cNvCxnSpPr>
            <a:cxnSpLocks/>
          </p:cNvCxnSpPr>
          <p:nvPr/>
        </p:nvCxnSpPr>
        <p:spPr>
          <a:xfrm flipH="1" flipV="1">
            <a:off x="6643116" y="4563032"/>
            <a:ext cx="217637" cy="371566"/>
          </a:xfrm>
          <a:prstGeom prst="straightConnector1">
            <a:avLst/>
          </a:prstGeom>
          <a:ln w="19050">
            <a:solidFill>
              <a:srgbClr val="FF5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Afbeelding 30" descr="Afbeelding met clipart, Tekenfilm, glimlach, illustratie&#10;&#10;Automatisch gegenereerde beschrijving">
            <a:extLst>
              <a:ext uri="{FF2B5EF4-FFF2-40B4-BE49-F238E27FC236}">
                <a16:creationId xmlns:a16="http://schemas.microsoft.com/office/drawing/2014/main" id="{CCB51ED9-6CED-67C5-533B-C83D6047D9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3621" y="2448803"/>
            <a:ext cx="1429767" cy="1429767"/>
          </a:xfrm>
          <a:prstGeom prst="rect">
            <a:avLst/>
          </a:prstGeom>
        </p:spPr>
      </p:pic>
      <p:sp>
        <p:nvSpPr>
          <p:cNvPr id="35" name="Tijdelijke aanduiding voor tekst 12">
            <a:extLst>
              <a:ext uri="{FF2B5EF4-FFF2-40B4-BE49-F238E27FC236}">
                <a16:creationId xmlns:a16="http://schemas.microsoft.com/office/drawing/2014/main" id="{74CB41B8-08FC-C7F9-E843-D49243353BA4}"/>
              </a:ext>
            </a:extLst>
          </p:cNvPr>
          <p:cNvSpPr txBox="1">
            <a:spLocks/>
          </p:cNvSpPr>
          <p:nvPr/>
        </p:nvSpPr>
        <p:spPr>
          <a:xfrm>
            <a:off x="8675045" y="4052200"/>
            <a:ext cx="3186917" cy="945928"/>
          </a:xfrm>
          <a:prstGeom prst="round2DiagRect">
            <a:avLst/>
          </a:prstGeom>
          <a:solidFill>
            <a:schemeClr val="bg1"/>
          </a:solidFill>
          <a:ln w="44450" cap="flat" cmpd="sng" algn="ctr">
            <a:solidFill>
              <a:srgbClr val="00B05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45720" rIns="91440" bIns="45720" rtlCol="0" anchor="ctr"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8288" indent="-2571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71513" indent="-220663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73150" indent="-2190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Font typeface="Arial"/>
              <a:buChar char="•"/>
              <a:tabLst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76375" indent="-2317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tabLst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b="1" dirty="0">
                <a:solidFill>
                  <a:srgbClr val="00B050"/>
                </a:solidFill>
              </a:rPr>
              <a:t>INBRENG EN INKORTING IN WAARDE ALS CHIROGRAFAIRE OBLIGATOIRE VORDERING</a:t>
            </a:r>
          </a:p>
        </p:txBody>
      </p:sp>
    </p:spTree>
    <p:extLst>
      <p:ext uri="{BB962C8B-B14F-4D97-AF65-F5344CB8AC3E}">
        <p14:creationId xmlns:p14="http://schemas.microsoft.com/office/powerpoint/2010/main" val="336080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BA2F2A5-7716-4371-84D5-57B0803B0D5F}"/>
              </a:ext>
            </a:extLst>
          </p:cNvPr>
          <p:cNvSpPr txBox="1"/>
          <p:nvPr/>
        </p:nvSpPr>
        <p:spPr>
          <a:xfrm>
            <a:off x="852256" y="1606858"/>
            <a:ext cx="293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5A8D62F-CF1D-48A0-8B9A-D48BF6941717}"/>
              </a:ext>
            </a:extLst>
          </p:cNvPr>
          <p:cNvSpPr txBox="1"/>
          <p:nvPr/>
        </p:nvSpPr>
        <p:spPr>
          <a:xfrm rot="5400000">
            <a:off x="1009822" y="-270751"/>
            <a:ext cx="615553" cy="24004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400" b="1" dirty="0">
                <a:solidFill>
                  <a:srgbClr val="20963E"/>
                </a:solidFill>
                <a:latin typeface="Verdana" charset="0"/>
                <a:ea typeface="Verdana" charset="0"/>
                <a:cs typeface="Verdana" charset="0"/>
              </a:rPr>
              <a:t>ZUIVERE AANVAARDING</a:t>
            </a:r>
          </a:p>
        </p:txBody>
      </p:sp>
      <p:pic>
        <p:nvPicPr>
          <p:cNvPr id="57" name="Afbeelding 56">
            <a:extLst>
              <a:ext uri="{FF2B5EF4-FFF2-40B4-BE49-F238E27FC236}">
                <a16:creationId xmlns:a16="http://schemas.microsoft.com/office/drawing/2014/main" id="{25922AB7-C968-4516-9349-555BBC7AF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239" y="1102738"/>
            <a:ext cx="721175" cy="721175"/>
          </a:xfrm>
          <a:prstGeom prst="rect">
            <a:avLst/>
          </a:prstGeom>
        </p:spPr>
      </p:pic>
      <p:pic>
        <p:nvPicPr>
          <p:cNvPr id="59" name="Afbeelding 58" descr="Afbeelding met tekst&#10;&#10;Automatisch gegenereerde beschrijving">
            <a:extLst>
              <a:ext uri="{FF2B5EF4-FFF2-40B4-BE49-F238E27FC236}">
                <a16:creationId xmlns:a16="http://schemas.microsoft.com/office/drawing/2014/main" id="{68FDFCF8-2C74-4B33-9EBE-71AB9E5E5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096" y="186448"/>
            <a:ext cx="781595" cy="781595"/>
          </a:xfrm>
          <a:prstGeom prst="rect">
            <a:avLst/>
          </a:prstGeom>
        </p:spPr>
      </p:pic>
      <p:cxnSp>
        <p:nvCxnSpPr>
          <p:cNvPr id="60" name="Rechte verbindingslijn met pijl 59">
            <a:extLst>
              <a:ext uri="{FF2B5EF4-FFF2-40B4-BE49-F238E27FC236}">
                <a16:creationId xmlns:a16="http://schemas.microsoft.com/office/drawing/2014/main" id="{138DA2AE-B1E5-4E02-B8EE-DE2CEAA02410}"/>
              </a:ext>
            </a:extLst>
          </p:cNvPr>
          <p:cNvCxnSpPr>
            <a:cxnSpLocks/>
          </p:cNvCxnSpPr>
          <p:nvPr/>
        </p:nvCxnSpPr>
        <p:spPr>
          <a:xfrm>
            <a:off x="3389800" y="680714"/>
            <a:ext cx="3344808" cy="80587"/>
          </a:xfrm>
          <a:prstGeom prst="straightConnector1">
            <a:avLst/>
          </a:prstGeom>
          <a:ln w="19050">
            <a:solidFill>
              <a:srgbClr val="0032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met pijl 64">
            <a:extLst>
              <a:ext uri="{FF2B5EF4-FFF2-40B4-BE49-F238E27FC236}">
                <a16:creationId xmlns:a16="http://schemas.microsoft.com/office/drawing/2014/main" id="{4C209B07-8962-43E8-BE41-FE2BB218487D}"/>
              </a:ext>
            </a:extLst>
          </p:cNvPr>
          <p:cNvCxnSpPr>
            <a:cxnSpLocks/>
          </p:cNvCxnSpPr>
          <p:nvPr/>
        </p:nvCxnSpPr>
        <p:spPr>
          <a:xfrm>
            <a:off x="3360231" y="693683"/>
            <a:ext cx="3344808" cy="863756"/>
          </a:xfrm>
          <a:prstGeom prst="straightConnector1">
            <a:avLst/>
          </a:prstGeom>
          <a:ln w="19050">
            <a:solidFill>
              <a:srgbClr val="00329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met pijl 67">
            <a:extLst>
              <a:ext uri="{FF2B5EF4-FFF2-40B4-BE49-F238E27FC236}">
                <a16:creationId xmlns:a16="http://schemas.microsoft.com/office/drawing/2014/main" id="{2FFC648F-7A98-4D7E-B524-D076010BDBB6}"/>
              </a:ext>
            </a:extLst>
          </p:cNvPr>
          <p:cNvCxnSpPr>
            <a:cxnSpLocks/>
          </p:cNvCxnSpPr>
          <p:nvPr/>
        </p:nvCxnSpPr>
        <p:spPr>
          <a:xfrm flipV="1">
            <a:off x="3418691" y="834901"/>
            <a:ext cx="3286348" cy="754428"/>
          </a:xfrm>
          <a:prstGeom prst="straightConnector1">
            <a:avLst/>
          </a:prstGeom>
          <a:ln w="19050">
            <a:solidFill>
              <a:srgbClr val="FF5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70">
            <a:extLst>
              <a:ext uri="{FF2B5EF4-FFF2-40B4-BE49-F238E27FC236}">
                <a16:creationId xmlns:a16="http://schemas.microsoft.com/office/drawing/2014/main" id="{AD3C6F7E-AD6E-4253-8460-0CA0375BDC35}"/>
              </a:ext>
            </a:extLst>
          </p:cNvPr>
          <p:cNvCxnSpPr>
            <a:cxnSpLocks/>
          </p:cNvCxnSpPr>
          <p:nvPr/>
        </p:nvCxnSpPr>
        <p:spPr>
          <a:xfrm>
            <a:off x="3402414" y="1612504"/>
            <a:ext cx="3302625" cy="41548"/>
          </a:xfrm>
          <a:prstGeom prst="straightConnector1">
            <a:avLst/>
          </a:prstGeom>
          <a:ln w="19050">
            <a:solidFill>
              <a:srgbClr val="FF5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kstvak 80">
            <a:extLst>
              <a:ext uri="{FF2B5EF4-FFF2-40B4-BE49-F238E27FC236}">
                <a16:creationId xmlns:a16="http://schemas.microsoft.com/office/drawing/2014/main" id="{0B521361-FAFD-4C75-AFD0-2EB6A2CE16EC}"/>
              </a:ext>
            </a:extLst>
          </p:cNvPr>
          <p:cNvSpPr txBox="1"/>
          <p:nvPr/>
        </p:nvSpPr>
        <p:spPr>
          <a:xfrm rot="5400000">
            <a:off x="1117542" y="3824642"/>
            <a:ext cx="400110" cy="24004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400" b="1" dirty="0">
                <a:solidFill>
                  <a:srgbClr val="D50707"/>
                </a:solidFill>
                <a:latin typeface="Verdana" charset="0"/>
                <a:ea typeface="Verdana" charset="0"/>
                <a:cs typeface="Verdana" charset="0"/>
              </a:rPr>
              <a:t>VERWERPING</a:t>
            </a:r>
          </a:p>
        </p:txBody>
      </p:sp>
      <p:sp>
        <p:nvSpPr>
          <p:cNvPr id="82" name="Stroomdiagram: Verbindingslijn 81">
            <a:extLst>
              <a:ext uri="{FF2B5EF4-FFF2-40B4-BE49-F238E27FC236}">
                <a16:creationId xmlns:a16="http://schemas.microsoft.com/office/drawing/2014/main" id="{B2BBA4A7-9B70-49AC-9531-7E7D6B480B35}"/>
              </a:ext>
            </a:extLst>
          </p:cNvPr>
          <p:cNvSpPr/>
          <p:nvPr/>
        </p:nvSpPr>
        <p:spPr>
          <a:xfrm>
            <a:off x="6916576" y="5046338"/>
            <a:ext cx="936618" cy="900103"/>
          </a:xfrm>
          <a:prstGeom prst="flowChartConnector">
            <a:avLst/>
          </a:prstGeom>
          <a:solidFill>
            <a:schemeClr val="bg1"/>
          </a:solidFill>
          <a:ln w="44450">
            <a:solidFill>
              <a:srgbClr val="FF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dirty="0" err="1">
              <a:solidFill>
                <a:srgbClr val="FF5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84" name="Stroomdiagram: Verbindingslijn 83">
            <a:extLst>
              <a:ext uri="{FF2B5EF4-FFF2-40B4-BE49-F238E27FC236}">
                <a16:creationId xmlns:a16="http://schemas.microsoft.com/office/drawing/2014/main" id="{2891AC0D-C2DA-41C1-93BF-CA36DE4A8894}"/>
              </a:ext>
            </a:extLst>
          </p:cNvPr>
          <p:cNvSpPr/>
          <p:nvPr/>
        </p:nvSpPr>
        <p:spPr>
          <a:xfrm>
            <a:off x="6887007" y="4165400"/>
            <a:ext cx="936618" cy="821877"/>
          </a:xfrm>
          <a:prstGeom prst="flowChartConnector">
            <a:avLst/>
          </a:prstGeom>
          <a:solidFill>
            <a:schemeClr val="bg1"/>
          </a:solidFill>
          <a:ln w="4445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86" name="Tekstvak 85">
            <a:extLst>
              <a:ext uri="{FF2B5EF4-FFF2-40B4-BE49-F238E27FC236}">
                <a16:creationId xmlns:a16="http://schemas.microsoft.com/office/drawing/2014/main" id="{D289A51E-B667-4023-8178-7A16286EE1F1}"/>
              </a:ext>
            </a:extLst>
          </p:cNvPr>
          <p:cNvSpPr txBox="1"/>
          <p:nvPr/>
        </p:nvSpPr>
        <p:spPr>
          <a:xfrm rot="5400000">
            <a:off x="1030358" y="1865350"/>
            <a:ext cx="615553" cy="24004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BE" sz="1400" b="1" dirty="0">
                <a:solidFill>
                  <a:srgbClr val="FFC000"/>
                </a:solidFill>
                <a:latin typeface="Verdana" charset="0"/>
                <a:ea typeface="Verdana" charset="0"/>
                <a:cs typeface="Verdana" charset="0"/>
              </a:rPr>
              <a:t>BENEFICIAIRE AANVAARDING</a:t>
            </a:r>
          </a:p>
        </p:txBody>
      </p:sp>
      <p:pic>
        <p:nvPicPr>
          <p:cNvPr id="87" name="Afbeelding 86">
            <a:extLst>
              <a:ext uri="{FF2B5EF4-FFF2-40B4-BE49-F238E27FC236}">
                <a16:creationId xmlns:a16="http://schemas.microsoft.com/office/drawing/2014/main" id="{8D437B50-AF10-4E72-AA60-BD5B8D3D1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203" y="3254426"/>
            <a:ext cx="721175" cy="721175"/>
          </a:xfrm>
          <a:prstGeom prst="rect">
            <a:avLst/>
          </a:prstGeom>
        </p:spPr>
      </p:pic>
      <p:pic>
        <p:nvPicPr>
          <p:cNvPr id="88" name="Afbeelding 87" descr="Afbeelding met tekst&#10;&#10;Automatisch gegenereerde beschrijving">
            <a:extLst>
              <a:ext uri="{FF2B5EF4-FFF2-40B4-BE49-F238E27FC236}">
                <a16:creationId xmlns:a16="http://schemas.microsoft.com/office/drawing/2014/main" id="{883C785C-FE42-4639-9852-DBFA310C5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451" y="2301755"/>
            <a:ext cx="781595" cy="781595"/>
          </a:xfrm>
          <a:prstGeom prst="rect">
            <a:avLst/>
          </a:prstGeom>
        </p:spPr>
      </p:pic>
      <p:pic>
        <p:nvPicPr>
          <p:cNvPr id="89" name="Afbeelding 88">
            <a:extLst>
              <a:ext uri="{FF2B5EF4-FFF2-40B4-BE49-F238E27FC236}">
                <a16:creationId xmlns:a16="http://schemas.microsoft.com/office/drawing/2014/main" id="{48896E80-0C92-4596-9820-D5C0B419F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516" y="5108271"/>
            <a:ext cx="721175" cy="721175"/>
          </a:xfrm>
          <a:prstGeom prst="rect">
            <a:avLst/>
          </a:prstGeom>
        </p:spPr>
      </p:pic>
      <p:pic>
        <p:nvPicPr>
          <p:cNvPr id="90" name="Afbeelding 89" descr="Afbeelding met tekst&#10;&#10;Automatisch gegenereerde beschrijving">
            <a:extLst>
              <a:ext uri="{FF2B5EF4-FFF2-40B4-BE49-F238E27FC236}">
                <a16:creationId xmlns:a16="http://schemas.microsoft.com/office/drawing/2014/main" id="{FF9AE26A-8A18-42BF-8DB4-C6D3ED03A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871" y="4275198"/>
            <a:ext cx="781595" cy="781595"/>
          </a:xfrm>
          <a:prstGeom prst="rect">
            <a:avLst/>
          </a:prstGeom>
        </p:spPr>
      </p:pic>
      <p:cxnSp>
        <p:nvCxnSpPr>
          <p:cNvPr id="93" name="Rechte verbindingslijn met pijl 92">
            <a:extLst>
              <a:ext uri="{FF2B5EF4-FFF2-40B4-BE49-F238E27FC236}">
                <a16:creationId xmlns:a16="http://schemas.microsoft.com/office/drawing/2014/main" id="{A9E4046C-2787-4949-89C5-12B268B40770}"/>
              </a:ext>
            </a:extLst>
          </p:cNvPr>
          <p:cNvCxnSpPr>
            <a:cxnSpLocks/>
          </p:cNvCxnSpPr>
          <p:nvPr/>
        </p:nvCxnSpPr>
        <p:spPr>
          <a:xfrm flipV="1">
            <a:off x="3552665" y="4811242"/>
            <a:ext cx="3258142" cy="12113"/>
          </a:xfrm>
          <a:prstGeom prst="straightConnector1">
            <a:avLst/>
          </a:prstGeom>
          <a:ln w="19050">
            <a:solidFill>
              <a:srgbClr val="0032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echte verbindingslijn met pijl 94">
            <a:extLst>
              <a:ext uri="{FF2B5EF4-FFF2-40B4-BE49-F238E27FC236}">
                <a16:creationId xmlns:a16="http://schemas.microsoft.com/office/drawing/2014/main" id="{9BF713F4-121C-4F04-9052-AB428818680A}"/>
              </a:ext>
            </a:extLst>
          </p:cNvPr>
          <p:cNvCxnSpPr>
            <a:cxnSpLocks/>
          </p:cNvCxnSpPr>
          <p:nvPr/>
        </p:nvCxnSpPr>
        <p:spPr>
          <a:xfrm>
            <a:off x="3476466" y="5637657"/>
            <a:ext cx="3334341" cy="0"/>
          </a:xfrm>
          <a:prstGeom prst="straightConnector1">
            <a:avLst/>
          </a:prstGeom>
          <a:ln w="19050">
            <a:solidFill>
              <a:srgbClr val="FF5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2">
            <a:extLst>
              <a:ext uri="{FF2B5EF4-FFF2-40B4-BE49-F238E27FC236}">
                <a16:creationId xmlns:a16="http://schemas.microsoft.com/office/drawing/2014/main" id="{CCF49D9A-C27B-4569-A087-C786F5A9F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737" y="5213402"/>
            <a:ext cx="575122" cy="61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Afbeelding 9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BCF6298-5429-4CE1-B4ED-E0C84923D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7755" y="4275198"/>
            <a:ext cx="575122" cy="575122"/>
          </a:xfrm>
          <a:prstGeom prst="rect">
            <a:avLst/>
          </a:prstGeom>
        </p:spPr>
      </p:pic>
      <p:sp>
        <p:nvSpPr>
          <p:cNvPr id="99" name="Stroomdiagram: Verbindingslijn 98">
            <a:extLst>
              <a:ext uri="{FF2B5EF4-FFF2-40B4-BE49-F238E27FC236}">
                <a16:creationId xmlns:a16="http://schemas.microsoft.com/office/drawing/2014/main" id="{76CBF5EC-8D7D-4C29-B36D-C8F195054FA2}"/>
              </a:ext>
            </a:extLst>
          </p:cNvPr>
          <p:cNvSpPr/>
          <p:nvPr/>
        </p:nvSpPr>
        <p:spPr>
          <a:xfrm>
            <a:off x="6840376" y="3116022"/>
            <a:ext cx="936618" cy="900103"/>
          </a:xfrm>
          <a:prstGeom prst="flowChartConnector">
            <a:avLst/>
          </a:prstGeom>
          <a:solidFill>
            <a:schemeClr val="bg1"/>
          </a:solidFill>
          <a:ln w="44450">
            <a:solidFill>
              <a:srgbClr val="FF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dirty="0" err="1">
              <a:solidFill>
                <a:srgbClr val="FF5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00" name="Stroomdiagram: Verbindingslijn 99">
            <a:extLst>
              <a:ext uri="{FF2B5EF4-FFF2-40B4-BE49-F238E27FC236}">
                <a16:creationId xmlns:a16="http://schemas.microsoft.com/office/drawing/2014/main" id="{C20B8DB9-7CE9-471B-84AE-EAB4A02BDDD0}"/>
              </a:ext>
            </a:extLst>
          </p:cNvPr>
          <p:cNvSpPr/>
          <p:nvPr/>
        </p:nvSpPr>
        <p:spPr>
          <a:xfrm>
            <a:off x="6810807" y="2235084"/>
            <a:ext cx="936618" cy="821877"/>
          </a:xfrm>
          <a:prstGeom prst="flowChartConnector">
            <a:avLst/>
          </a:prstGeom>
          <a:solidFill>
            <a:schemeClr val="bg1"/>
          </a:solidFill>
          <a:ln w="4445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01" name="Picture 2">
            <a:extLst>
              <a:ext uri="{FF2B5EF4-FFF2-40B4-BE49-F238E27FC236}">
                <a16:creationId xmlns:a16="http://schemas.microsoft.com/office/drawing/2014/main" id="{88E3200B-61C0-48BF-B566-CFECAB47B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537" y="3283086"/>
            <a:ext cx="575122" cy="61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Afbeelding 10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CFE33BA0-E8DF-46EA-B403-73AE77232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555" y="2344882"/>
            <a:ext cx="575122" cy="575122"/>
          </a:xfrm>
          <a:prstGeom prst="rect">
            <a:avLst/>
          </a:prstGeom>
        </p:spPr>
      </p:pic>
      <p:cxnSp>
        <p:nvCxnSpPr>
          <p:cNvPr id="103" name="Rechte verbindingslijn met pijl 102">
            <a:extLst>
              <a:ext uri="{FF2B5EF4-FFF2-40B4-BE49-F238E27FC236}">
                <a16:creationId xmlns:a16="http://schemas.microsoft.com/office/drawing/2014/main" id="{215D6F30-9CA8-40EE-AB92-03024B98F766}"/>
              </a:ext>
            </a:extLst>
          </p:cNvPr>
          <p:cNvCxnSpPr>
            <a:cxnSpLocks/>
          </p:cNvCxnSpPr>
          <p:nvPr/>
        </p:nvCxnSpPr>
        <p:spPr>
          <a:xfrm>
            <a:off x="3434879" y="2741933"/>
            <a:ext cx="3299729" cy="25472"/>
          </a:xfrm>
          <a:prstGeom prst="straightConnector1">
            <a:avLst/>
          </a:prstGeom>
          <a:ln w="19050">
            <a:solidFill>
              <a:srgbClr val="0032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echte verbindingslijn met pijl 104">
            <a:extLst>
              <a:ext uri="{FF2B5EF4-FFF2-40B4-BE49-F238E27FC236}">
                <a16:creationId xmlns:a16="http://schemas.microsoft.com/office/drawing/2014/main" id="{99303E1C-05D3-4BDA-B42C-AA0CD84823D5}"/>
              </a:ext>
            </a:extLst>
          </p:cNvPr>
          <p:cNvCxnSpPr>
            <a:cxnSpLocks/>
          </p:cNvCxnSpPr>
          <p:nvPr/>
        </p:nvCxnSpPr>
        <p:spPr>
          <a:xfrm>
            <a:off x="3389800" y="3729054"/>
            <a:ext cx="3302625" cy="41548"/>
          </a:xfrm>
          <a:prstGeom prst="straightConnector1">
            <a:avLst/>
          </a:prstGeom>
          <a:ln w="19050">
            <a:solidFill>
              <a:srgbClr val="FF5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echte verbindingslijn met pijl 105">
            <a:extLst>
              <a:ext uri="{FF2B5EF4-FFF2-40B4-BE49-F238E27FC236}">
                <a16:creationId xmlns:a16="http://schemas.microsoft.com/office/drawing/2014/main" id="{BB69D35A-B5EC-4E6B-BFA4-96E97A5128C0}"/>
              </a:ext>
            </a:extLst>
          </p:cNvPr>
          <p:cNvCxnSpPr>
            <a:cxnSpLocks/>
          </p:cNvCxnSpPr>
          <p:nvPr/>
        </p:nvCxnSpPr>
        <p:spPr>
          <a:xfrm>
            <a:off x="3433473" y="2800458"/>
            <a:ext cx="3344808" cy="863756"/>
          </a:xfrm>
          <a:prstGeom prst="straightConnector1">
            <a:avLst/>
          </a:prstGeom>
          <a:ln w="19050">
            <a:solidFill>
              <a:srgbClr val="00329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Stroomdiagram: Verbindingslijn 106">
            <a:extLst>
              <a:ext uri="{FF2B5EF4-FFF2-40B4-BE49-F238E27FC236}">
                <a16:creationId xmlns:a16="http://schemas.microsoft.com/office/drawing/2014/main" id="{04F8B517-0A1E-4302-AD6E-491264432F62}"/>
              </a:ext>
            </a:extLst>
          </p:cNvPr>
          <p:cNvSpPr/>
          <p:nvPr/>
        </p:nvSpPr>
        <p:spPr>
          <a:xfrm>
            <a:off x="6921170" y="280861"/>
            <a:ext cx="936618" cy="821877"/>
          </a:xfrm>
          <a:prstGeom prst="flowChartConnector">
            <a:avLst/>
          </a:prstGeom>
          <a:solidFill>
            <a:schemeClr val="bg1"/>
          </a:solidFill>
          <a:ln w="4445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09" name="Stroomdiagram: Verbindingslijn 108">
            <a:extLst>
              <a:ext uri="{FF2B5EF4-FFF2-40B4-BE49-F238E27FC236}">
                <a16:creationId xmlns:a16="http://schemas.microsoft.com/office/drawing/2014/main" id="{59814DAB-CB1D-46DF-8263-DAD12B3873C8}"/>
              </a:ext>
            </a:extLst>
          </p:cNvPr>
          <p:cNvSpPr/>
          <p:nvPr/>
        </p:nvSpPr>
        <p:spPr>
          <a:xfrm>
            <a:off x="6957905" y="810292"/>
            <a:ext cx="936618" cy="900103"/>
          </a:xfrm>
          <a:prstGeom prst="flowChartConnector">
            <a:avLst/>
          </a:prstGeom>
          <a:solidFill>
            <a:schemeClr val="bg1"/>
          </a:solidFill>
          <a:ln w="44450">
            <a:solidFill>
              <a:srgbClr val="FF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dirty="0" err="1">
              <a:solidFill>
                <a:srgbClr val="FF5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10" name="Picture 2">
            <a:extLst>
              <a:ext uri="{FF2B5EF4-FFF2-40B4-BE49-F238E27FC236}">
                <a16:creationId xmlns:a16="http://schemas.microsoft.com/office/drawing/2014/main" id="{FE08B3A2-86D7-4FDC-BB41-EFBB5AAF4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116" y="472124"/>
            <a:ext cx="602394" cy="64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Afbeelding 10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18D68E5-B746-4018-8D61-2EB8EA3A1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2733" y="472124"/>
            <a:ext cx="575122" cy="575122"/>
          </a:xfrm>
          <a:prstGeom prst="rect">
            <a:avLst/>
          </a:prstGeom>
        </p:spPr>
      </p:pic>
      <p:sp>
        <p:nvSpPr>
          <p:cNvPr id="42" name="Tekstvak 41">
            <a:extLst>
              <a:ext uri="{FF2B5EF4-FFF2-40B4-BE49-F238E27FC236}">
                <a16:creationId xmlns:a16="http://schemas.microsoft.com/office/drawing/2014/main" id="{8547D3DB-5F7E-4B76-98C9-D1D329E8B8AE}"/>
              </a:ext>
            </a:extLst>
          </p:cNvPr>
          <p:cNvSpPr txBox="1"/>
          <p:nvPr/>
        </p:nvSpPr>
        <p:spPr>
          <a:xfrm>
            <a:off x="7931258" y="1341063"/>
            <a:ext cx="3175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i="1" dirty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Ultra </a:t>
            </a:r>
            <a:r>
              <a:rPr lang="nl-BE" sz="1400" i="1" dirty="0" err="1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vires</a:t>
            </a:r>
            <a:r>
              <a:rPr lang="nl-BE" sz="1400" i="1" dirty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 hereditatis</a:t>
            </a:r>
          </a:p>
        </p:txBody>
      </p:sp>
      <p:sp>
        <p:nvSpPr>
          <p:cNvPr id="112" name="Tekstvak 111">
            <a:extLst>
              <a:ext uri="{FF2B5EF4-FFF2-40B4-BE49-F238E27FC236}">
                <a16:creationId xmlns:a16="http://schemas.microsoft.com/office/drawing/2014/main" id="{5BF43AA3-F824-4EF0-B376-E0B4B2B662D6}"/>
              </a:ext>
            </a:extLst>
          </p:cNvPr>
          <p:cNvSpPr txBox="1"/>
          <p:nvPr/>
        </p:nvSpPr>
        <p:spPr>
          <a:xfrm>
            <a:off x="7863571" y="3566073"/>
            <a:ext cx="3175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i="1" dirty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Intra </a:t>
            </a:r>
            <a:r>
              <a:rPr lang="nl-BE" sz="1400" i="1" dirty="0" err="1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vires</a:t>
            </a:r>
            <a:r>
              <a:rPr lang="nl-BE" sz="1400" i="1" dirty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 hereditatis</a:t>
            </a:r>
          </a:p>
        </p:txBody>
      </p:sp>
      <p:sp>
        <p:nvSpPr>
          <p:cNvPr id="113" name="Tekstvak 112">
            <a:extLst>
              <a:ext uri="{FF2B5EF4-FFF2-40B4-BE49-F238E27FC236}">
                <a16:creationId xmlns:a16="http://schemas.microsoft.com/office/drawing/2014/main" id="{23AC69D2-2F19-4618-BF60-AF311B59DAC0}"/>
              </a:ext>
            </a:extLst>
          </p:cNvPr>
          <p:cNvSpPr txBox="1"/>
          <p:nvPr/>
        </p:nvSpPr>
        <p:spPr>
          <a:xfrm>
            <a:off x="7906689" y="5468858"/>
            <a:ext cx="3175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i="1" dirty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Geen gehoudenheid</a:t>
            </a:r>
          </a:p>
        </p:txBody>
      </p:sp>
      <p:sp>
        <p:nvSpPr>
          <p:cNvPr id="46" name="Pijl: omlaag 45">
            <a:extLst>
              <a:ext uri="{FF2B5EF4-FFF2-40B4-BE49-F238E27FC236}">
                <a16:creationId xmlns:a16="http://schemas.microsoft.com/office/drawing/2014/main" id="{C034589D-3512-452B-A90C-37F1ACC48425}"/>
              </a:ext>
            </a:extLst>
          </p:cNvPr>
          <p:cNvSpPr/>
          <p:nvPr/>
        </p:nvSpPr>
        <p:spPr>
          <a:xfrm rot="16200000">
            <a:off x="9317439" y="543012"/>
            <a:ext cx="267854" cy="623844"/>
          </a:xfrm>
          <a:prstGeom prst="downArrow">
            <a:avLst/>
          </a:prstGeom>
          <a:solidFill>
            <a:schemeClr val="bg1"/>
          </a:solidFill>
          <a:ln w="44450">
            <a:solidFill>
              <a:srgbClr val="D50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dirty="0" err="1">
              <a:solidFill>
                <a:srgbClr val="D50707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6683A680-01E3-417A-B0F1-9B132D18BBE8}"/>
              </a:ext>
            </a:extLst>
          </p:cNvPr>
          <p:cNvSpPr txBox="1"/>
          <p:nvPr/>
        </p:nvSpPr>
        <p:spPr>
          <a:xfrm>
            <a:off x="9763288" y="630734"/>
            <a:ext cx="2169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rgbClr val="D50707"/>
                </a:solidFill>
                <a:latin typeface="Verdana" charset="0"/>
                <a:ea typeface="Verdana" charset="0"/>
                <a:cs typeface="Verdana" charset="0"/>
              </a:rPr>
              <a:t>Samenlooprisico!</a:t>
            </a:r>
            <a:endParaRPr lang="nl-BE" sz="1600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696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00339F"/>
                </a:solidFill>
                <a:effectLst/>
                <a:uLnTx/>
                <a:uFillTx/>
                <a:latin typeface="Verdana" charset="0"/>
                <a:ea typeface="Verdana" charset="0"/>
              </a:rPr>
              <a:t>| </a:t>
            </a:r>
            <a:fld id="{2DAB09C5-3251-4B47-B002-D03712DC64C3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9F"/>
                </a:solidFill>
                <a:effectLst/>
                <a:uLnTx/>
                <a:uFillTx/>
                <a:latin typeface="Verdana" charset="0"/>
                <a:ea typeface="Verdana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00339F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>
          <a:xfrm>
            <a:off x="731836" y="1513897"/>
            <a:ext cx="11887199" cy="3830205"/>
          </a:xfrm>
        </p:spPr>
        <p:txBody>
          <a:bodyPr/>
          <a:lstStyle/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nl-NL" sz="2400" b="1" dirty="0">
                <a:solidFill>
                  <a:srgbClr val="FF5000"/>
                </a:solidFill>
              </a:rPr>
              <a:t>Deel I.</a:t>
            </a:r>
            <a:r>
              <a:rPr lang="nl-NL" sz="1900" b="1" dirty="0"/>
              <a:t>		Algemeen inleidend deel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nl-NL" sz="2400" b="1" dirty="0">
                <a:solidFill>
                  <a:srgbClr val="FF5000"/>
                </a:solidFill>
              </a:rPr>
              <a:t>Deel II.</a:t>
            </a:r>
            <a:r>
              <a:rPr lang="nl-NL" sz="1900" b="1" dirty="0"/>
              <a:t>		Rechtspositie nalatenschapsschuldeisers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nl-NL" sz="2400" b="1" dirty="0">
                <a:solidFill>
                  <a:srgbClr val="FF5000"/>
                </a:solidFill>
              </a:rPr>
              <a:t>Deel III.</a:t>
            </a:r>
            <a:r>
              <a:rPr lang="nl-NL" sz="1900" b="1" dirty="0"/>
              <a:t>		Rechtspositie persoonlijke schuldeisers erfgenaam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nl-NL" sz="2400" b="1" dirty="0">
                <a:solidFill>
                  <a:srgbClr val="FF5000"/>
                </a:solidFill>
              </a:rPr>
              <a:t>Deel IV.</a:t>
            </a:r>
            <a:r>
              <a:rPr lang="nl-NL" sz="1900" b="1" dirty="0"/>
              <a:t>		Rechtspositie schuldeisers “interne erfrechtelijke vordering”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nl-NL" sz="2400" b="1" dirty="0">
                <a:solidFill>
                  <a:srgbClr val="FF5000"/>
                </a:solidFill>
              </a:rPr>
              <a:t>Deel V.</a:t>
            </a:r>
            <a:r>
              <a:rPr lang="nl-NL" sz="1900" b="1" dirty="0"/>
              <a:t>		Samenloop en afwikkelingsmechanismes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nl-NL" sz="2400" b="1" dirty="0">
                <a:solidFill>
                  <a:srgbClr val="FF5000"/>
                </a:solidFill>
              </a:rPr>
              <a:t>Deel VI.</a:t>
            </a:r>
            <a:r>
              <a:rPr lang="nl-NL" sz="1900" b="1" dirty="0"/>
              <a:t>		Besluit m.i.v. voorstellen tot verbetering </a:t>
            </a:r>
            <a:endParaRPr lang="nl-NL" sz="1800" dirty="0"/>
          </a:p>
          <a:p>
            <a:pPr algn="just"/>
            <a:endParaRPr lang="nl-NL" dirty="0"/>
          </a:p>
          <a:p>
            <a:pPr algn="just"/>
            <a:endParaRPr lang="nl-NL" dirty="0"/>
          </a:p>
          <a:p>
            <a:pPr algn="just"/>
            <a:endParaRPr lang="nl-NL" dirty="0"/>
          </a:p>
          <a:p>
            <a:endParaRPr lang="nl-NL" dirty="0">
              <a:solidFill>
                <a:srgbClr val="003399"/>
              </a:solidFill>
            </a:endParaRPr>
          </a:p>
          <a:p>
            <a:endParaRPr lang="nl-NL" dirty="0">
              <a:solidFill>
                <a:srgbClr val="003399"/>
              </a:solidFill>
            </a:endParaRP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CCA76B5-5DF6-8A49-A100-94123B96E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6" y="711463"/>
            <a:ext cx="3940163" cy="341050"/>
          </a:xfrm>
        </p:spPr>
        <p:txBody>
          <a:bodyPr/>
          <a:lstStyle/>
          <a:p>
            <a:r>
              <a:rPr lang="en-GB" dirty="0"/>
              <a:t>STRUCTUUR ONDERZOEK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691B73-F17A-49FF-B393-40DDFC325A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000" b="0" i="0" u="none" strike="noStrike" kern="1200" cap="none" spc="0" normalizeH="0" baseline="0" noProof="0">
                <a:ln>
                  <a:noFill/>
                </a:ln>
                <a:solidFill>
                  <a:srgbClr val="00339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11 februari 2021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339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133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00339F"/>
                </a:solidFill>
                <a:effectLst/>
                <a:uLnTx/>
                <a:uFillTx/>
                <a:latin typeface="Verdana" charset="0"/>
                <a:ea typeface="Verdana" charset="0"/>
              </a:rPr>
              <a:t>| </a:t>
            </a:r>
            <a:fld id="{2DAB09C5-3251-4B47-B002-D03712DC64C3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9F"/>
                </a:solidFill>
                <a:effectLst/>
                <a:uLnTx/>
                <a:uFillTx/>
                <a:latin typeface="Verdana" charset="0"/>
                <a:ea typeface="Verdana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00339F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>
          <a:xfrm>
            <a:off x="731836" y="1220934"/>
            <a:ext cx="11341795" cy="3830205"/>
          </a:xfrm>
        </p:spPr>
        <p:txBody>
          <a:bodyPr/>
          <a:lstStyle/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nl-NL" sz="2400" b="1" dirty="0">
                <a:solidFill>
                  <a:srgbClr val="FF5000"/>
                </a:solidFill>
              </a:rPr>
              <a:t>Deel I.</a:t>
            </a:r>
            <a:r>
              <a:rPr lang="nl-NL" sz="1900" b="1" dirty="0"/>
              <a:t>		Algemeen inleidend deel</a:t>
            </a:r>
          </a:p>
          <a:p>
            <a:pPr marL="554038" lvl="1" indent="-285750" algn="just">
              <a:buFont typeface="Wingdings" panose="05000000000000000000" pitchFamily="2" charset="2"/>
              <a:buChar char="§"/>
            </a:pPr>
            <a:endParaRPr lang="nl-NL" sz="17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nl-NL" sz="1700" dirty="0"/>
              <a:t>Onderwerp, methode, doel en structuur onderzoek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nl-NL" sz="1700" dirty="0"/>
              <a:t>Het passief binnen de vereffening van de nalatenschap (o.a. concept erfovergang, welke passiva, bruto-vereffening vs. netto-vereffening)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nl-NL" sz="1700" dirty="0"/>
              <a:t>De erfkeuze en haar impact</a:t>
            </a:r>
          </a:p>
          <a:p>
            <a:pPr algn="just"/>
            <a:endParaRPr lang="nl-NL" dirty="0"/>
          </a:p>
          <a:p>
            <a:endParaRPr lang="nl-NL" dirty="0">
              <a:solidFill>
                <a:srgbClr val="003399"/>
              </a:solidFill>
            </a:endParaRPr>
          </a:p>
          <a:p>
            <a:endParaRPr lang="nl-NL" dirty="0">
              <a:solidFill>
                <a:srgbClr val="003399"/>
              </a:solidFill>
            </a:endParaRP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CCA76B5-5DF6-8A49-A100-94123B96E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6" y="711463"/>
            <a:ext cx="3940163" cy="341050"/>
          </a:xfrm>
        </p:spPr>
        <p:txBody>
          <a:bodyPr/>
          <a:lstStyle/>
          <a:p>
            <a:r>
              <a:rPr lang="en-GB" dirty="0"/>
              <a:t>STRUCTUUR ONDERZOEK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691B73-F17A-49FF-B393-40DDFC325A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000" b="0" i="0" u="none" strike="noStrike" kern="1200" cap="none" spc="0" normalizeH="0" baseline="0" noProof="0">
                <a:ln>
                  <a:noFill/>
                </a:ln>
                <a:solidFill>
                  <a:srgbClr val="00339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11 februari 2021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339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457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00339F"/>
                </a:solidFill>
                <a:effectLst/>
                <a:uLnTx/>
                <a:uFillTx/>
                <a:latin typeface="Verdana" charset="0"/>
                <a:ea typeface="Verdana" charset="0"/>
              </a:rPr>
              <a:t>| </a:t>
            </a:r>
            <a:fld id="{2DAB09C5-3251-4B47-B002-D03712DC64C3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9F"/>
                </a:solidFill>
                <a:effectLst/>
                <a:uLnTx/>
                <a:uFillTx/>
                <a:latin typeface="Verdana" charset="0"/>
                <a:ea typeface="Verdana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00339F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>
          <a:xfrm>
            <a:off x="731836" y="1220934"/>
            <a:ext cx="11341795" cy="3830205"/>
          </a:xfrm>
        </p:spPr>
        <p:txBody>
          <a:bodyPr/>
          <a:lstStyle/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nl-NL" sz="2400" b="1" dirty="0">
                <a:solidFill>
                  <a:srgbClr val="FF5000"/>
                </a:solidFill>
              </a:rPr>
              <a:t>Deel II.</a:t>
            </a:r>
            <a:r>
              <a:rPr lang="nl-NL" sz="1900" b="1" dirty="0"/>
              <a:t>		Rechtspositie nalatenschapsschuldeisers </a:t>
            </a:r>
            <a:endParaRPr lang="nl-NL" sz="17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nl-NL" sz="1700" dirty="0"/>
              <a:t>Welke schulden: analyse schulden en lasten nalatenschap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nl-NL" sz="1700" dirty="0" err="1"/>
              <a:t>Obligatio</a:t>
            </a:r>
            <a:endParaRPr lang="nl-NL" sz="1700" dirty="0"/>
          </a:p>
          <a:p>
            <a:pPr marL="554038" lvl="1" indent="-285750" algn="just">
              <a:buFont typeface="Wingdings" panose="05000000000000000000" pitchFamily="2" charset="2"/>
              <a:buChar char="§"/>
            </a:pPr>
            <a:r>
              <a:rPr lang="nl-NL" sz="1500" dirty="0"/>
              <a:t>Wie is schuldenaar</a:t>
            </a:r>
          </a:p>
          <a:p>
            <a:pPr marL="554038" lvl="1" indent="-285750" algn="just">
              <a:buFont typeface="Wingdings" panose="05000000000000000000" pitchFamily="2" charset="2"/>
              <a:buChar char="§"/>
            </a:pPr>
            <a:r>
              <a:rPr lang="nl-NL" sz="1500" dirty="0"/>
              <a:t>Tot welk beloop is schuldenaar gehouden</a:t>
            </a:r>
          </a:p>
          <a:p>
            <a:pPr marL="554038" lvl="1" indent="-285750" algn="just">
              <a:buFont typeface="Wingdings" panose="05000000000000000000" pitchFamily="2" charset="2"/>
              <a:buChar char="§"/>
            </a:pPr>
            <a:r>
              <a:rPr lang="nl-NL" sz="1500" dirty="0"/>
              <a:t>Verhaalsonderpand schuldeiser</a:t>
            </a:r>
          </a:p>
          <a:p>
            <a:pPr marL="554038" lvl="1" indent="-285750" algn="just">
              <a:buFont typeface="Wingdings" panose="05000000000000000000" pitchFamily="2" charset="2"/>
              <a:buChar char="§"/>
            </a:pPr>
            <a:r>
              <a:rPr lang="nl-NL" sz="1500" dirty="0"/>
              <a:t>Verhaalspositie: rechten en actiemogelijkheden (“</a:t>
            </a:r>
            <a:r>
              <a:rPr lang="nl-NL" sz="1500" dirty="0" err="1"/>
              <a:t>toolbox</a:t>
            </a:r>
            <a:r>
              <a:rPr lang="nl-NL" sz="1500" dirty="0"/>
              <a:t>”) (zie voorbeeld hierna) </a:t>
            </a:r>
          </a:p>
          <a:p>
            <a:pPr marL="554038" lvl="1" indent="-285750" algn="just">
              <a:buFont typeface="Wingdings" panose="05000000000000000000" pitchFamily="2" charset="2"/>
              <a:buChar char="§"/>
            </a:pPr>
            <a:endParaRPr lang="nl-NL" sz="15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nl-NL" sz="1700" dirty="0" err="1"/>
              <a:t>Contributio</a:t>
            </a:r>
            <a:r>
              <a:rPr lang="nl-NL" sz="1700" dirty="0"/>
              <a:t> </a:t>
            </a:r>
          </a:p>
          <a:p>
            <a:pPr marL="554038" lvl="1" indent="-285750" algn="just">
              <a:buFont typeface="Wingdings" panose="05000000000000000000" pitchFamily="2" charset="2"/>
              <a:buChar char="§"/>
            </a:pPr>
            <a:r>
              <a:rPr lang="nl-NL" sz="1500" dirty="0"/>
              <a:t>Onderlinge bijdrage</a:t>
            </a:r>
          </a:p>
          <a:p>
            <a:pPr marL="554038" lvl="1" indent="-285750" algn="just">
              <a:buFont typeface="Wingdings" panose="05000000000000000000" pitchFamily="2" charset="2"/>
              <a:buChar char="§"/>
            </a:pPr>
            <a:r>
              <a:rPr lang="nl-NL" sz="1500" dirty="0"/>
              <a:t>Eventuele regresmogelijkheden </a:t>
            </a:r>
          </a:p>
          <a:p>
            <a:endParaRPr lang="nl-NL" dirty="0">
              <a:solidFill>
                <a:srgbClr val="003399"/>
              </a:solidFill>
            </a:endParaRPr>
          </a:p>
          <a:p>
            <a:endParaRPr lang="nl-NL" dirty="0">
              <a:solidFill>
                <a:srgbClr val="003399"/>
              </a:solidFill>
            </a:endParaRP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CCA76B5-5DF6-8A49-A100-94123B96E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6" y="711463"/>
            <a:ext cx="3940163" cy="341050"/>
          </a:xfrm>
        </p:spPr>
        <p:txBody>
          <a:bodyPr/>
          <a:lstStyle/>
          <a:p>
            <a:r>
              <a:rPr lang="en-GB" dirty="0"/>
              <a:t>STRUCTUUR ONDERZOEK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691B73-F17A-49FF-B393-40DDFC325A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000" b="0" i="0" u="none" strike="noStrike" kern="1200" cap="none" spc="0" normalizeH="0" baseline="0" noProof="0">
                <a:ln>
                  <a:noFill/>
                </a:ln>
                <a:solidFill>
                  <a:srgbClr val="00339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11 februari 2021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339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938087"/>
      </p:ext>
    </p:extLst>
  </p:cSld>
  <p:clrMapOvr>
    <a:masterClrMapping/>
  </p:clrMapOvr>
</p:sld>
</file>

<file path=ppt/theme/theme1.xml><?xml version="1.0" encoding="utf-8"?>
<a:theme xmlns:a="http://schemas.openxmlformats.org/drawingml/2006/main" name="1 VUB THEME">
  <a:themeElements>
    <a:clrScheme name="VUB 20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39F"/>
      </a:accent1>
      <a:accent2>
        <a:srgbClr val="FF6600"/>
      </a:accent2>
      <a:accent3>
        <a:srgbClr val="E7E6E5"/>
      </a:accent3>
      <a:accent4>
        <a:srgbClr val="4B4B4B"/>
      </a:accent4>
      <a:accent5>
        <a:srgbClr val="577EC1"/>
      </a:accent5>
      <a:accent6>
        <a:srgbClr val="FFAA8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44450">
          <a:solidFill>
            <a:srgbClr val="0033A0"/>
          </a:solidFill>
        </a:ln>
      </a:spPr>
      <a:bodyPr rtlCol="0" anchor="ctr"/>
      <a:lstStyle>
        <a:defPPr algn="ctr">
          <a:defRPr sz="1600" dirty="0" err="1" smtClean="0">
            <a:solidFill>
              <a:srgbClr val="0033A0"/>
            </a:solidFill>
            <a:latin typeface="Verdana" charset="0"/>
            <a:ea typeface="Verdana" charset="0"/>
            <a:cs typeface="Verdana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mtClean="0">
            <a:solidFill>
              <a:srgbClr val="0033A0"/>
            </a:solidFill>
            <a:latin typeface="Verdana" charset="0"/>
            <a:ea typeface="Verdana" charset="0"/>
            <a:cs typeface="Verdan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UB-tmp2017" id="{10DC50E6-1B59-A244-B26B-E5A459B5CBCA}" vid="{6CBD3AA6-F9C4-3943-A482-D8B422AB87AD}"/>
    </a:ext>
  </a:extLst>
</a:theme>
</file>

<file path=ppt/theme/theme2.xml><?xml version="1.0" encoding="utf-8"?>
<a:theme xmlns:a="http://schemas.openxmlformats.org/drawingml/2006/main" name="2_1 VUB THEM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" id="{EC1F8857-530F-8C4E-84BD-92ABFA3BC112}" vid="{3FBBE760-C14E-924E-90D0-1AA777350BDB}"/>
    </a:ext>
  </a:extLst>
</a:theme>
</file>

<file path=ppt/theme/theme3.xml><?xml version="1.0" encoding="utf-8"?>
<a:theme xmlns:a="http://schemas.openxmlformats.org/drawingml/2006/main" name="1_1 VUB THEME">
  <a:themeElements>
    <a:clrScheme name="VUB 20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39F"/>
      </a:accent1>
      <a:accent2>
        <a:srgbClr val="FF6600"/>
      </a:accent2>
      <a:accent3>
        <a:srgbClr val="E7E6E5"/>
      </a:accent3>
      <a:accent4>
        <a:srgbClr val="4B4B4B"/>
      </a:accent4>
      <a:accent5>
        <a:srgbClr val="577EC1"/>
      </a:accent5>
      <a:accent6>
        <a:srgbClr val="FFAA8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44450">
          <a:solidFill>
            <a:srgbClr val="0033A0"/>
          </a:solidFill>
        </a:ln>
      </a:spPr>
      <a:bodyPr rtlCol="0" anchor="ctr"/>
      <a:lstStyle>
        <a:defPPr algn="ctr">
          <a:defRPr sz="1600" dirty="0" err="1" smtClean="0">
            <a:solidFill>
              <a:srgbClr val="0033A0"/>
            </a:solidFill>
            <a:latin typeface="Verdana" charset="0"/>
            <a:ea typeface="Verdana" charset="0"/>
            <a:cs typeface="Verdana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mtClean="0">
            <a:solidFill>
              <a:srgbClr val="0033A0"/>
            </a:solidFill>
            <a:latin typeface="Verdana" charset="0"/>
            <a:ea typeface="Verdana" charset="0"/>
            <a:cs typeface="Verdan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2" id="{A3982D35-4F0F-D44A-BA6B-8BA7D634D78C}" vid="{789D06AD-B860-8649-828F-F9B6EF0E52E1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VUB-tmp2017</Template>
  <TotalTime>17964</TotalTime>
  <Words>1003</Words>
  <Application>Microsoft Office PowerPoint</Application>
  <PresentationFormat>Widescreen</PresentationFormat>
  <Paragraphs>224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LucidaGrande</vt:lpstr>
      <vt:lpstr>Verdana</vt:lpstr>
      <vt:lpstr>Wingdings</vt:lpstr>
      <vt:lpstr>1 VUB THEME</vt:lpstr>
      <vt:lpstr>2_1 VUB THEME</vt:lpstr>
      <vt:lpstr>1_1 VUB THEME</vt:lpstr>
      <vt:lpstr>DE RECHTSPOSITIE VAN SCHULDEISERS IN HET KADER VAN DE NALATENSCHAP</vt:lpstr>
      <vt:lpstr>DOCTORAAL ONDERZOEK</vt:lpstr>
      <vt:lpstr>SITUERING ONDERWERP</vt:lpstr>
      <vt:lpstr>SITUERING ONDERWERP</vt:lpstr>
      <vt:lpstr>SITUERING ONDERWERP</vt:lpstr>
      <vt:lpstr>PowerPoint Presentation</vt:lpstr>
      <vt:lpstr>STRUCTUUR ONDERZOEK</vt:lpstr>
      <vt:lpstr>STRUCTUUR ONDERZOEK</vt:lpstr>
      <vt:lpstr>STRUCTUUR ONDERZOEK</vt:lpstr>
      <vt:lpstr>PowerPoint Presentation</vt:lpstr>
      <vt:lpstr>PowerPoint Presentation</vt:lpstr>
      <vt:lpstr>STRUCTUUR ONDERZOEK</vt:lpstr>
      <vt:lpstr>STRUCTUUR ONDERZOEK</vt:lpstr>
      <vt:lpstr>STRUCTUUR ONDERZOEK</vt:lpstr>
      <vt:lpstr>STRUCTUUR ONDERZOEK</vt:lpstr>
      <vt:lpstr>relevantie</vt:lpstr>
      <vt:lpstr>UITDAGINGEN &amp; opportuniteiten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Anne-Sophie Vandenbosch</dc:creator>
  <cp:lastModifiedBy>DECLERCK Charlotte</cp:lastModifiedBy>
  <cp:revision>968</cp:revision>
  <cp:lastPrinted>2018-01-08T16:40:57Z</cp:lastPrinted>
  <dcterms:created xsi:type="dcterms:W3CDTF">2016-12-09T08:44:09Z</dcterms:created>
  <dcterms:modified xsi:type="dcterms:W3CDTF">2024-01-26T15:39:56Z</dcterms:modified>
</cp:coreProperties>
</file>