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autoCompressPictures="0" conformance="strict">
  <p:sldMasterIdLst>
    <p:sldMasterId id="2147483648" r:id="rId1"/>
    <p:sldMasterId id="2147483654" r:id="rId2"/>
    <p:sldMasterId id="2147483652" r:id="rId3"/>
  </p:sldMasterIdLst>
  <p:notesMasterIdLst>
    <p:notesMasterId r:id="rId14"/>
  </p:notesMasterIdLst>
  <p:handoutMasterIdLst>
    <p:handoutMasterId r:id="rId15"/>
  </p:handoutMasterIdLst>
  <p:sldIdLst>
    <p:sldId id="257" r:id="rId4"/>
    <p:sldId id="264" r:id="rId5"/>
    <p:sldId id="265" r:id="rId6"/>
    <p:sldId id="266" r:id="rId7"/>
    <p:sldId id="268" r:id="rId8"/>
    <p:sldId id="269" r:id="rId9"/>
    <p:sldId id="270" r:id="rId10"/>
    <p:sldId id="271" r:id="rId11"/>
    <p:sldId id="272" r:id="rId12"/>
    <p:sldId id="274" r:id="rId13"/>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35"/>
    <a:srgbClr val="2E3135"/>
    <a:srgbClr val="55AB26"/>
    <a:srgbClr val="41A336"/>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purl.oclc.org/ooxml/drawingml/main" xmlns:r="http://purl.oclc.org/ooxml/officeDocument/relationships" xmlns:p1510="http://schemas.microsoft.com/office/powerpoint/2015/10/main">
  <p1510:revLst>
    <p1510:client id="{162675A6-2E2B-4CF2-8401-588FFDC485B9}" v="179" dt="2024-01-26T12:58:39.495"/>
  </p1510:revLst>
</p1510:revInfo>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p:normalViewPr>
    <p:restoredLeft sz="16.04%" autoAdjust="0"/>
    <p:restoredTop sz="94.66%"/>
  </p:normalViewPr>
  <p:slideViewPr>
    <p:cSldViewPr snapToGrid="0" snapToObjects="1">
      <p:cViewPr varScale="1">
        <p:scale>
          <a:sx n="81" d="100"/>
          <a:sy n="81" d="100"/>
        </p:scale>
        <p:origin x="147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5.xml"/><Relationship Id="rId13" Type="http://purl.oclc.org/ooxml/officeDocument/relationships/slide" Target="slides/slide10.xml"/><Relationship Id="rId18" Type="http://purl.oclc.org/ooxml/officeDocument/relationships/theme" Target="theme/theme1.xml"/><Relationship Id="rId3" Type="http://purl.oclc.org/ooxml/officeDocument/relationships/slideMaster" Target="slideMasters/slideMaster3.xml"/><Relationship Id="rId7" Type="http://purl.oclc.org/ooxml/officeDocument/relationships/slide" Target="slides/slide4.xml"/><Relationship Id="rId12" Type="http://purl.oclc.org/ooxml/officeDocument/relationships/slide" Target="slides/slide9.xml"/><Relationship Id="rId17" Type="http://purl.oclc.org/ooxml/officeDocument/relationships/viewProps" Target="viewProps.xml"/><Relationship Id="rId2" Type="http://purl.oclc.org/ooxml/officeDocument/relationships/slideMaster" Target="slideMasters/slideMaster2.xml"/><Relationship Id="rId16" Type="http://purl.oclc.org/ooxml/officeDocument/relationships/presProps" Target="presProps.xml"/><Relationship Id="rId20" Type="http://schemas.microsoft.com/office/2015/10/relationships/revisionInfo" Target="revisionInfo.xml"/><Relationship Id="rId1" Type="http://purl.oclc.org/ooxml/officeDocument/relationships/slideMaster" Target="slideMasters/slideMaster1.xml"/><Relationship Id="rId6" Type="http://purl.oclc.org/ooxml/officeDocument/relationships/slide" Target="slides/slide3.xml"/><Relationship Id="rId11" Type="http://purl.oclc.org/ooxml/officeDocument/relationships/slide" Target="slides/slide8.xml"/><Relationship Id="rId5" Type="http://purl.oclc.org/ooxml/officeDocument/relationships/slide" Target="slides/slide2.xml"/><Relationship Id="rId15" Type="http://purl.oclc.org/ooxml/officeDocument/relationships/handoutMaster" Target="handoutMasters/handoutMaster1.xml"/><Relationship Id="rId10" Type="http://purl.oclc.org/ooxml/officeDocument/relationships/slide" Target="slides/slide7.xml"/><Relationship Id="rId19" Type="http://purl.oclc.org/ooxml/officeDocument/relationships/tableStyles" Target="tableStyles.xml"/><Relationship Id="rId4" Type="http://purl.oclc.org/ooxml/officeDocument/relationships/slide" Target="slides/slide1.xml"/><Relationship Id="rId9" Type="http://purl.oclc.org/ooxml/officeDocument/relationships/slide" Target="slides/slide6.xml"/><Relationship Id="rId14" Type="http://purl.oclc.org/ooxml/officeDocument/relationships/notesMaster" Target="notesMasters/notesMaster1.xml"/></Relationships>
</file>

<file path=ppt/handoutMasters/_rels/handoutMaster1.xml.rels><?xml version="1.0" encoding="UTF-8" standalone="yes"?>
<Relationships xmlns="http://schemas.openxmlformats.org/package/2006/relationships"><Relationship Id="rId1" Type="http://purl.oclc.org/ooxml/officeDocument/relationships/theme" Target="../theme/theme5.xml"/></Relationships>
</file>

<file path=ppt/handoutMasters/handoutMaster1.xml><?xml version="1.0" encoding="utf-8"?>
<p:handout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E2638D-C9D0-4AA9-AB04-BEA50A53D0F6}" type="datetime1">
              <a:rPr lang="fr-FR" altLang="fr-FR"/>
              <a:pPr/>
              <a:t>26/01/2024</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1E88D0-4EEE-4E2D-AF86-35A9C4877215}" type="slidenum">
              <a:rPr lang="fr-FR" altLang="fr-FR"/>
              <a:pPr/>
              <a:t>‹#›</a:t>
            </a:fld>
            <a:endParaRPr lang="fr-FR" altLang="fr-FR"/>
          </a:p>
        </p:txBody>
      </p:sp>
    </p:spTree>
    <p:extLst>
      <p:ext uri="{BB962C8B-B14F-4D97-AF65-F5344CB8AC3E}">
        <p14:creationId xmlns:p14="http://schemas.microsoft.com/office/powerpoint/2010/main" val="92649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purl.oclc.org/ooxml/officeDocument/relationships/theme" Target="../theme/theme4.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03F3D-23AF-4D08-BA34-C7A55953B3B2}" type="datetimeFigureOut">
              <a:rPr lang="fr-BE" smtClean="0"/>
              <a:t>26-01-24</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004C4-8DE6-47AB-9B45-5016C76B1802}" type="slidenum">
              <a:rPr lang="fr-BE" smtClean="0"/>
              <a:t>‹#›</a:t>
            </a:fld>
            <a:endParaRPr lang="fr-BE"/>
          </a:p>
        </p:txBody>
      </p:sp>
    </p:spTree>
    <p:extLst>
      <p:ext uri="{BB962C8B-B14F-4D97-AF65-F5344CB8AC3E}">
        <p14:creationId xmlns:p14="http://schemas.microsoft.com/office/powerpoint/2010/main" val="335945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4A004C4-8DE6-47AB-9B45-5016C76B1802}" type="slidenum">
              <a:rPr lang="fr-BE" smtClean="0"/>
              <a:t>3</a:t>
            </a:fld>
            <a:endParaRPr lang="fr-BE"/>
          </a:p>
        </p:txBody>
      </p:sp>
    </p:spTree>
    <p:extLst>
      <p:ext uri="{BB962C8B-B14F-4D97-AF65-F5344CB8AC3E}">
        <p14:creationId xmlns:p14="http://schemas.microsoft.com/office/powerpoint/2010/main" val="1829556974"/>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4A004C4-8DE6-47AB-9B45-5016C76B1802}" type="slidenum">
              <a:rPr lang="fr-BE" smtClean="0"/>
              <a:t>5</a:t>
            </a:fld>
            <a:endParaRPr lang="fr-BE"/>
          </a:p>
        </p:txBody>
      </p:sp>
    </p:spTree>
    <p:extLst>
      <p:ext uri="{BB962C8B-B14F-4D97-AF65-F5344CB8AC3E}">
        <p14:creationId xmlns:p14="http://schemas.microsoft.com/office/powerpoint/2010/main" val="3322620505"/>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4A004C4-8DE6-47AB-9B45-5016C76B1802}" type="slidenum">
              <a:rPr lang="fr-BE" smtClean="0"/>
              <a:t>7</a:t>
            </a:fld>
            <a:endParaRPr lang="fr-BE"/>
          </a:p>
        </p:txBody>
      </p:sp>
    </p:spTree>
    <p:extLst>
      <p:ext uri="{BB962C8B-B14F-4D97-AF65-F5344CB8AC3E}">
        <p14:creationId xmlns:p14="http://schemas.microsoft.com/office/powerpoint/2010/main" val="3147216166"/>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4A004C4-8DE6-47AB-9B45-5016C76B1802}" type="slidenum">
              <a:rPr lang="fr-BE" smtClean="0"/>
              <a:t>8</a:t>
            </a:fld>
            <a:endParaRPr lang="fr-BE"/>
          </a:p>
        </p:txBody>
      </p:sp>
    </p:spTree>
    <p:extLst>
      <p:ext uri="{BB962C8B-B14F-4D97-AF65-F5344CB8AC3E}">
        <p14:creationId xmlns:p14="http://schemas.microsoft.com/office/powerpoint/2010/main" val="3031679929"/>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4A004C4-8DE6-47AB-9B45-5016C76B1802}" type="slidenum">
              <a:rPr lang="fr-BE" smtClean="0"/>
              <a:t>9</a:t>
            </a:fld>
            <a:endParaRPr lang="fr-BE"/>
          </a:p>
        </p:txBody>
      </p:sp>
    </p:spTree>
    <p:extLst>
      <p:ext uri="{BB962C8B-B14F-4D97-AF65-F5344CB8AC3E}">
        <p14:creationId xmlns:p14="http://schemas.microsoft.com/office/powerpoint/2010/main" val="2803970686"/>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2.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3.xml"/></Relationships>
</file>

<file path=ppt/slideLayouts/slideLayout1.xml><?xml version="1.0" encoding="utf-8"?>
<p:sldLayout xmlns:a="http://purl.oclc.org/ooxml/drawingml/main" xmlns:r="http://purl.oclc.org/ooxml/officeDocument/relationships" xmlns:p="http://purl.oclc.org/ooxml/presentationml/main" preserve="1" userDrawn="1">
  <p:cSld name="Diapositive de titre">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414000" y="0"/>
            <a:ext cx="8280000" cy="4554000"/>
          </a:xfrm>
          <a:prstGeom prst="rect">
            <a:avLst/>
          </a:prstGeom>
          <a:noFill/>
        </p:spPr>
        <p:txBody>
          <a:bodyPr anchor="ctr" anchorCtr="0"/>
          <a:lstStyle>
            <a:lvl1pPr algn="ctr">
              <a:lnSpc>
                <a:spcPct val="80%"/>
              </a:lnSpc>
              <a:spcAft>
                <a:spcPts val="0"/>
              </a:spcAft>
              <a:buClr>
                <a:srgbClr val="FF6600"/>
              </a:buClr>
              <a:buNone/>
              <a:defRPr sz="3500" b="0" i="0">
                <a:solidFill>
                  <a:schemeClr val="bg1"/>
                </a:solidFill>
                <a:latin typeface="Verdana"/>
                <a:cs typeface="Verdana"/>
              </a:defRPr>
            </a:lvl1pPr>
            <a:lvl2pPr marL="457200" indent="0" algn="ctr">
              <a:buClr>
                <a:srgbClr val="FF6600"/>
              </a:buClr>
              <a:buFontTx/>
              <a:buNone/>
              <a:defRPr sz="2500" b="0" i="0">
                <a:solidFill>
                  <a:schemeClr val="bg1"/>
                </a:solidFill>
                <a:latin typeface="Verdana"/>
                <a:cs typeface="Verdana"/>
              </a:defRPr>
            </a:lvl2pPr>
            <a:lvl3pPr>
              <a:buClr>
                <a:srgbClr val="FF6600"/>
              </a:buClr>
              <a:defRPr b="0" i="0">
                <a:latin typeface="Frutiger LT Std 45 Light"/>
                <a:cs typeface="Frutiger LT Std 45 Light"/>
              </a:defRPr>
            </a:lvl3pPr>
            <a:lvl4pPr>
              <a:buClr>
                <a:srgbClr val="FF6600"/>
              </a:buClr>
              <a:defRPr b="0" i="0">
                <a:latin typeface="Frutiger LT Std 45 Light"/>
                <a:cs typeface="Frutiger LT Std 45 Light"/>
              </a:defRPr>
            </a:lvl4pPr>
            <a:lvl5pPr>
              <a:buClr>
                <a:srgbClr val="FF6600"/>
              </a:buClr>
              <a:defRPr b="0" i="0">
                <a:latin typeface="Frutiger LT Std 45 Light"/>
                <a:cs typeface="Frutiger LT Std 45 Light"/>
              </a:defRPr>
            </a:lvl5pPr>
          </a:lstStyle>
          <a:p>
            <a:pPr lvl="0"/>
            <a:r>
              <a:rPr lang="fr-FR"/>
              <a:t>Modifiez les styles du texte du masque</a:t>
            </a:r>
          </a:p>
        </p:txBody>
      </p:sp>
    </p:spTree>
    <p:extLst>
      <p:ext uri="{BB962C8B-B14F-4D97-AF65-F5344CB8AC3E}">
        <p14:creationId xmlns:p14="http://schemas.microsoft.com/office/powerpoint/2010/main" val="2715410219"/>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799" y="2683279"/>
            <a:ext cx="6944783" cy="1470025"/>
          </a:xfrm>
          <a:prstGeom prst="rect">
            <a:avLst/>
          </a:prstGeom>
        </p:spPr>
        <p:txBody>
          <a:bodyPr anchor="ctr" anchorCtr="0"/>
          <a:lstStyle>
            <a:lvl1pPr algn="r">
              <a:defRPr sz="3000">
                <a:solidFill>
                  <a:schemeClr val="bg1"/>
                </a:solidFill>
                <a:latin typeface="Verdana"/>
                <a:cs typeface="Verdana"/>
              </a:defRPr>
            </a:lvl1pPr>
          </a:lstStyle>
          <a:p>
            <a:r>
              <a:rPr lang="nl-BE" dirty="0"/>
              <a:t>Cliquez et modifiez le titre</a:t>
            </a:r>
            <a:endParaRPr lang="fr-FR" dirty="0"/>
          </a:p>
        </p:txBody>
      </p:sp>
    </p:spTree>
    <p:extLst>
      <p:ext uri="{BB962C8B-B14F-4D97-AF65-F5344CB8AC3E}">
        <p14:creationId xmlns:p14="http://schemas.microsoft.com/office/powerpoint/2010/main" val="2025546748"/>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userDrawn="1">
  <p:cSld name="2_Diapositive de titre">
    <p:spTree>
      <p:nvGrpSpPr>
        <p:cNvPr id="1" name=""/>
        <p:cNvGrpSpPr/>
        <p:nvPr/>
      </p:nvGrpSpPr>
      <p:grpSpPr>
        <a:xfrm>
          <a:off x="0" y="0"/>
          <a:ext cx="0" cy="0"/>
          <a:chOff x="0" y="0"/>
          <a:chExt cx="0" cy="0"/>
        </a:xfrm>
      </p:grpSpPr>
      <p:sp>
        <p:nvSpPr>
          <p:cNvPr id="7" name="Titre 1"/>
          <p:cNvSpPr>
            <a:spLocks noGrp="1"/>
          </p:cNvSpPr>
          <p:nvPr>
            <p:ph type="title"/>
          </p:nvPr>
        </p:nvSpPr>
        <p:spPr>
          <a:xfrm>
            <a:off x="457200" y="274638"/>
            <a:ext cx="8229600" cy="1143000"/>
          </a:xfrm>
          <a:prstGeom prst="rect">
            <a:avLst/>
          </a:prstGeom>
        </p:spPr>
        <p:txBody>
          <a:bodyPr/>
          <a:lstStyle>
            <a:lvl1pPr algn="l">
              <a:defRPr sz="2000" b="0" i="0">
                <a:solidFill>
                  <a:srgbClr val="2E3135"/>
                </a:solidFill>
                <a:latin typeface="Verdana"/>
                <a:cs typeface="Verdana"/>
              </a:defRPr>
            </a:lvl1pPr>
          </a:lstStyle>
          <a:p>
            <a:r>
              <a:rPr lang="nl-BE" dirty="0"/>
              <a:t>Cliquez et modifiez le titre</a:t>
            </a:r>
            <a:endParaRPr lang="fr-FR" dirty="0"/>
          </a:p>
        </p:txBody>
      </p:sp>
      <p:sp>
        <p:nvSpPr>
          <p:cNvPr id="8" name="Espace réservé du contenu 2"/>
          <p:cNvSpPr>
            <a:spLocks noGrp="1"/>
          </p:cNvSpPr>
          <p:nvPr>
            <p:ph idx="1"/>
          </p:nvPr>
        </p:nvSpPr>
        <p:spPr>
          <a:xfrm>
            <a:off x="457200" y="1600200"/>
            <a:ext cx="8229600" cy="4525963"/>
          </a:xfrm>
          <a:prstGeom prst="rect">
            <a:avLst/>
          </a:prstGeom>
        </p:spPr>
        <p:txBody>
          <a:bodyPr/>
          <a:lstStyle>
            <a:lvl1pPr marL="0" indent="0" algn="l">
              <a:buClr>
                <a:srgbClr val="305291"/>
              </a:buClr>
              <a:buFont typeface="Arial"/>
              <a:buNone/>
              <a:defRPr sz="2700">
                <a:solidFill>
                  <a:srgbClr val="474746"/>
                </a:solidFill>
                <a:latin typeface="+mj-lt"/>
              </a:defRPr>
            </a:lvl1pPr>
            <a:lvl2pPr marL="720000" indent="-285750" algn="l">
              <a:buClr>
                <a:srgbClr val="41A336"/>
              </a:buClr>
              <a:buFont typeface="Arial"/>
              <a:buChar char="•"/>
              <a:defRPr sz="1600" b="0" i="0">
                <a:solidFill>
                  <a:srgbClr val="2E3135"/>
                </a:solidFill>
                <a:latin typeface="Verdana"/>
                <a:cs typeface="Verdana"/>
              </a:defRPr>
            </a:lvl2pPr>
            <a:lvl3pPr marL="990000" indent="-228600" algn="l">
              <a:buClr>
                <a:srgbClr val="41A336"/>
              </a:buClr>
              <a:buFont typeface="Arial"/>
              <a:buChar char="•"/>
              <a:defRPr sz="1400" b="0" i="0">
                <a:solidFill>
                  <a:srgbClr val="2E3135"/>
                </a:solidFill>
                <a:latin typeface="Verdana"/>
                <a:cs typeface="Verdana"/>
              </a:defRPr>
            </a:lvl3pPr>
            <a:lvl4pPr marL="1260000" indent="-228600" algn="l">
              <a:buClr>
                <a:srgbClr val="41A336"/>
              </a:buClr>
              <a:buFont typeface="Arial"/>
              <a:buChar char="•"/>
              <a:defRPr sz="1200" b="0" i="0">
                <a:solidFill>
                  <a:srgbClr val="2E3135"/>
                </a:solidFill>
                <a:latin typeface="Verdana"/>
                <a:cs typeface="Verdana"/>
              </a:defRPr>
            </a:lvl4pPr>
            <a:lvl5pPr marL="1530000" indent="-228600" algn="l">
              <a:buClr>
                <a:srgbClr val="41A336"/>
              </a:buClr>
              <a:buFont typeface="Arial"/>
              <a:buChar char="•"/>
              <a:defRPr sz="1000" b="0" i="0">
                <a:solidFill>
                  <a:srgbClr val="2E3135"/>
                </a:solidFill>
                <a:latin typeface="Verdana"/>
                <a:cs typeface="Verdana"/>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u numéro de diapositive 5"/>
          <p:cNvSpPr>
            <a:spLocks noGrp="1"/>
          </p:cNvSpPr>
          <p:nvPr>
            <p:ph type="sldNum" sz="quarter" idx="10"/>
          </p:nvPr>
        </p:nvSpPr>
        <p:spPr>
          <a:xfrm>
            <a:off x="5164138" y="6286500"/>
            <a:ext cx="2133600" cy="365125"/>
          </a:xfrm>
          <a:prstGeom prst="rect">
            <a:avLst/>
          </a:prstGeom>
        </p:spPr>
        <p:txBody>
          <a:bodyPr anchor="ctr"/>
          <a:lstStyle>
            <a:lvl1pPr algn="r" fontAlgn="auto">
              <a:spcBef>
                <a:spcPts val="0"/>
              </a:spcBef>
              <a:spcAft>
                <a:spcPts val="0"/>
              </a:spcAft>
              <a:defRPr sz="1100">
                <a:solidFill>
                  <a:srgbClr val="305291"/>
                </a:solidFill>
                <a:latin typeface="+mj-lt"/>
                <a:ea typeface="+mn-ea"/>
                <a:cs typeface="+mn-cs"/>
              </a:defRPr>
            </a:lvl1pPr>
          </a:lstStyle>
          <a:p>
            <a:pPr>
              <a:defRPr/>
            </a:pPr>
            <a:endParaRPr lang="en-US"/>
          </a:p>
        </p:txBody>
      </p:sp>
    </p:spTree>
    <p:extLst>
      <p:ext uri="{BB962C8B-B14F-4D97-AF65-F5344CB8AC3E}">
        <p14:creationId xmlns:p14="http://schemas.microsoft.com/office/powerpoint/2010/main" val="1372212476"/>
      </p:ext>
    </p:extLst>
  </p:cSld>
  <p:clrMapOvr>
    <a:masterClrMapping/>
  </p:clrMapOvr>
</p:sldLayout>
</file>

<file path=ppt/slideMasters/_rels/slideMaster1.xml.rels><?xml version="1.0" encoding="UTF-8" standalone="yes"?>
<Relationships xmlns="http://schemas.openxmlformats.org/package/2006/relationships"><Relationship Id="rId3" Type="http://purl.oclc.org/ooxml/officeDocument/relationships/image" Target="../media/image1.png"/><Relationship Id="rId2" Type="http://purl.oclc.org/ooxml/officeDocument/relationships/theme" Target="../theme/theme1.xml"/><Relationship Id="rId1" Type="http://purl.oclc.org/ooxml/officeDocument/relationships/slideLayout" Target="../slideLayouts/slideLayout1.xml"/></Relationships>
</file>

<file path=ppt/slideMasters/_rels/slideMaster2.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theme" Target="../theme/theme2.xml"/><Relationship Id="rId1" Type="http://purl.oclc.org/ooxml/officeDocument/relationships/slideLayout" Target="../slideLayouts/slideLayout2.xml"/><Relationship Id="rId4" Type="http://purl.oclc.org/ooxml/officeDocument/relationships/image" Target="../media/image1.png"/></Relationships>
</file>

<file path=ppt/slideMasters/_rels/slideMaster3.xml.rels><?xml version="1.0" encoding="UTF-8" standalone="yes"?>
<Relationships xmlns="http://schemas.openxmlformats.org/package/2006/relationships"><Relationship Id="rId3" Type="http://purl.oclc.org/ooxml/officeDocument/relationships/image" Target="../media/image3.emf"/><Relationship Id="rId2" Type="http://purl.oclc.org/ooxml/officeDocument/relationships/theme" Target="../theme/theme3.xml"/><Relationship Id="rId1" Type="http://purl.oclc.org/ooxml/officeDocument/relationships/slideLayout" Target="../slideLayouts/slideLayout3.xml"/></Relationships>
</file>

<file path=ppt/slideMasters/slideMaster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9" name="Processus 8"/>
          <p:cNvSpPr/>
          <p:nvPr/>
        </p:nvSpPr>
        <p:spPr>
          <a:xfrm>
            <a:off x="0" y="0"/>
            <a:ext cx="9144000" cy="4554538"/>
          </a:xfrm>
          <a:prstGeom prst="flowChartProcess">
            <a:avLst/>
          </a:prstGeom>
          <a:solidFill>
            <a:srgbClr val="2E3135"/>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dirty="0"/>
              <a:t>              </a:t>
            </a:r>
          </a:p>
        </p:txBody>
      </p:sp>
      <p:grpSp>
        <p:nvGrpSpPr>
          <p:cNvPr id="1027" name="Grouper 13"/>
          <p:cNvGrpSpPr>
            <a:grpSpLocks/>
          </p:cNvGrpSpPr>
          <p:nvPr userDrawn="1"/>
        </p:nvGrpSpPr>
        <p:grpSpPr bwMode="auto">
          <a:xfrm>
            <a:off x="6948488" y="4391025"/>
            <a:ext cx="1384300" cy="831850"/>
            <a:chOff x="6948948" y="4391742"/>
            <a:chExt cx="1384302" cy="830915"/>
          </a:xfrm>
        </p:grpSpPr>
        <p:sp>
          <p:nvSpPr>
            <p:cNvPr id="10" name="Processus 9"/>
            <p:cNvSpPr/>
            <p:nvPr userDrawn="1"/>
          </p:nvSpPr>
          <p:spPr>
            <a:xfrm>
              <a:off x="7298199" y="4391742"/>
              <a:ext cx="682626" cy="507429"/>
            </a:xfrm>
            <a:prstGeom prst="flowChartProcess">
              <a:avLst/>
            </a:prstGeom>
            <a:solidFill>
              <a:srgbClr val="2E3135"/>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dirty="0"/>
                <a:t>     </a:t>
              </a:r>
            </a:p>
          </p:txBody>
        </p:sp>
        <p:sp>
          <p:nvSpPr>
            <p:cNvPr id="11" name="Connecteur 10"/>
            <p:cNvSpPr/>
            <p:nvPr userDrawn="1"/>
          </p:nvSpPr>
          <p:spPr>
            <a:xfrm>
              <a:off x="6948948" y="4553485"/>
              <a:ext cx="1384302" cy="669172"/>
            </a:xfrm>
            <a:custGeom>
              <a:avLst/>
              <a:gdLst/>
              <a:ahLst/>
              <a:cxnLst/>
              <a:rect l="l" t="t" r="r" b="b"/>
              <a:pathLst>
                <a:path w="1384302" h="668657">
                  <a:moveTo>
                    <a:pt x="350838" y="0"/>
                  </a:moveTo>
                  <a:cubicBezTo>
                    <a:pt x="496159" y="0"/>
                    <a:pt x="620845" y="84197"/>
                    <a:pt x="674105" y="204193"/>
                  </a:cubicBezTo>
                  <a:lnTo>
                    <a:pt x="692151" y="259591"/>
                  </a:lnTo>
                  <a:lnTo>
                    <a:pt x="710197" y="204194"/>
                  </a:lnTo>
                  <a:cubicBezTo>
                    <a:pt x="763457" y="84198"/>
                    <a:pt x="888143" y="1"/>
                    <a:pt x="1033464" y="1"/>
                  </a:cubicBezTo>
                  <a:cubicBezTo>
                    <a:pt x="1227226" y="1"/>
                    <a:pt x="1384302" y="149685"/>
                    <a:pt x="1384302" y="334329"/>
                  </a:cubicBezTo>
                  <a:cubicBezTo>
                    <a:pt x="1384302" y="518973"/>
                    <a:pt x="1227226" y="668657"/>
                    <a:pt x="1033464" y="668657"/>
                  </a:cubicBezTo>
                  <a:cubicBezTo>
                    <a:pt x="888143" y="668657"/>
                    <a:pt x="763457" y="584460"/>
                    <a:pt x="710197" y="464465"/>
                  </a:cubicBezTo>
                  <a:lnTo>
                    <a:pt x="692151" y="409067"/>
                  </a:lnTo>
                  <a:lnTo>
                    <a:pt x="674105" y="464464"/>
                  </a:lnTo>
                  <a:cubicBezTo>
                    <a:pt x="620845" y="584459"/>
                    <a:pt x="496159" y="668656"/>
                    <a:pt x="350838" y="668656"/>
                  </a:cubicBezTo>
                  <a:cubicBezTo>
                    <a:pt x="157076" y="668656"/>
                    <a:pt x="0" y="518972"/>
                    <a:pt x="0" y="334328"/>
                  </a:cubicBezTo>
                  <a:cubicBezTo>
                    <a:pt x="0" y="149684"/>
                    <a:pt x="157076" y="0"/>
                    <a:pt x="35083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grpSp>
      <p:pic>
        <p:nvPicPr>
          <p:cNvPr id="1028" name="Image 15" descr="UNamu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4800600"/>
            <a:ext cx="170973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pitchFamily="-109" charset="-128"/>
        </a:defRPr>
      </a:lvl1pPr>
      <a:lvl2pPr marL="742950" indent="-285750" algn="l" defTabSz="457200" rtl="0" eaLnBrk="0" fontAlgn="base" hangingPunct="0">
        <a:spcBef>
          <a:spcPct val="2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sp>
        <p:nvSpPr>
          <p:cNvPr id="7" name="Processus 6"/>
          <p:cNvSpPr/>
          <p:nvPr userDrawn="1"/>
        </p:nvSpPr>
        <p:spPr>
          <a:xfrm>
            <a:off x="0" y="0"/>
            <a:ext cx="9144000" cy="5497513"/>
          </a:xfrm>
          <a:prstGeom prst="flowChartProcess">
            <a:avLst/>
          </a:prstGeom>
          <a:solidFill>
            <a:srgbClr val="55AB26"/>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dirty="0">
                <a:latin typeface="Verdana"/>
                <a:cs typeface="Verdana"/>
              </a:rPr>
              <a:t>               </a:t>
            </a:r>
          </a:p>
        </p:txBody>
      </p:sp>
      <p:pic>
        <p:nvPicPr>
          <p:cNvPr id="3075" name="Image 4" descr="PICTOS_blan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grpSp>
        <p:nvGrpSpPr>
          <p:cNvPr id="3076" name="Grouper 12"/>
          <p:cNvGrpSpPr>
            <a:grpSpLocks/>
          </p:cNvGrpSpPr>
          <p:nvPr userDrawn="1"/>
        </p:nvGrpSpPr>
        <p:grpSpPr bwMode="auto">
          <a:xfrm>
            <a:off x="6948488" y="5353050"/>
            <a:ext cx="1384300" cy="814388"/>
            <a:chOff x="6948948" y="5525435"/>
            <a:chExt cx="1384302" cy="813222"/>
          </a:xfrm>
        </p:grpSpPr>
        <p:sp>
          <p:nvSpPr>
            <p:cNvPr id="9" name="Processus 8"/>
            <p:cNvSpPr/>
            <p:nvPr userDrawn="1"/>
          </p:nvSpPr>
          <p:spPr>
            <a:xfrm>
              <a:off x="7298199" y="5525435"/>
              <a:ext cx="682626" cy="507273"/>
            </a:xfrm>
            <a:prstGeom prst="flowChartProcess">
              <a:avLst/>
            </a:prstGeom>
            <a:solidFill>
              <a:srgbClr val="55AB26"/>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dirty="0">
                  <a:latin typeface="Verdana"/>
                  <a:cs typeface="Verdana"/>
                </a:rPr>
                <a:t>     </a:t>
              </a:r>
            </a:p>
          </p:txBody>
        </p:sp>
        <p:sp>
          <p:nvSpPr>
            <p:cNvPr id="10" name="Connecteur 10"/>
            <p:cNvSpPr/>
            <p:nvPr userDrawn="1"/>
          </p:nvSpPr>
          <p:spPr>
            <a:xfrm>
              <a:off x="6948948" y="5669691"/>
              <a:ext cx="1384302" cy="668966"/>
            </a:xfrm>
            <a:custGeom>
              <a:avLst/>
              <a:gdLst/>
              <a:ahLst/>
              <a:cxnLst/>
              <a:rect l="l" t="t" r="r" b="b"/>
              <a:pathLst>
                <a:path w="1384302" h="668657">
                  <a:moveTo>
                    <a:pt x="350838" y="0"/>
                  </a:moveTo>
                  <a:cubicBezTo>
                    <a:pt x="496159" y="0"/>
                    <a:pt x="620845" y="84197"/>
                    <a:pt x="674105" y="204193"/>
                  </a:cubicBezTo>
                  <a:lnTo>
                    <a:pt x="692151" y="259591"/>
                  </a:lnTo>
                  <a:lnTo>
                    <a:pt x="710197" y="204194"/>
                  </a:lnTo>
                  <a:cubicBezTo>
                    <a:pt x="763457" y="84198"/>
                    <a:pt x="888143" y="1"/>
                    <a:pt x="1033464" y="1"/>
                  </a:cubicBezTo>
                  <a:cubicBezTo>
                    <a:pt x="1227226" y="1"/>
                    <a:pt x="1384302" y="149685"/>
                    <a:pt x="1384302" y="334329"/>
                  </a:cubicBezTo>
                  <a:cubicBezTo>
                    <a:pt x="1384302" y="518973"/>
                    <a:pt x="1227226" y="668657"/>
                    <a:pt x="1033464" y="668657"/>
                  </a:cubicBezTo>
                  <a:cubicBezTo>
                    <a:pt x="888143" y="668657"/>
                    <a:pt x="763457" y="584460"/>
                    <a:pt x="710197" y="464465"/>
                  </a:cubicBezTo>
                  <a:lnTo>
                    <a:pt x="692151" y="409067"/>
                  </a:lnTo>
                  <a:lnTo>
                    <a:pt x="674105" y="464464"/>
                  </a:lnTo>
                  <a:cubicBezTo>
                    <a:pt x="620845" y="584459"/>
                    <a:pt x="496159" y="668656"/>
                    <a:pt x="350838" y="668656"/>
                  </a:cubicBezTo>
                  <a:cubicBezTo>
                    <a:pt x="157076" y="668656"/>
                    <a:pt x="0" y="518972"/>
                    <a:pt x="0" y="334328"/>
                  </a:cubicBezTo>
                  <a:cubicBezTo>
                    <a:pt x="0" y="149684"/>
                    <a:pt x="157076" y="0"/>
                    <a:pt x="35083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latin typeface="Verdana"/>
                <a:cs typeface="Verdana"/>
              </a:endParaRPr>
            </a:p>
          </p:txBody>
        </p:sp>
      </p:grpSp>
      <p:pic>
        <p:nvPicPr>
          <p:cNvPr id="3077" name="Image 11" descr="UNamu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2800" y="5761038"/>
            <a:ext cx="9540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8" name="Espace réservé du contenu 2"/>
          <p:cNvSpPr txBox="1">
            <a:spLocks/>
          </p:cNvSpPr>
          <p:nvPr userDrawn="1"/>
        </p:nvSpPr>
        <p:spPr>
          <a:xfrm>
            <a:off x="457200" y="6516688"/>
            <a:ext cx="8229600" cy="233362"/>
          </a:xfrm>
          <a:prstGeom prst="rect">
            <a:avLst/>
          </a:prstGeom>
          <a:noFill/>
        </p:spPr>
        <p:txBody>
          <a:bodyPr lIns="0" tIns="0" rIns="0" bIns="0" anchor="b"/>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
              </a:spcBef>
              <a:buClr>
                <a:srgbClr val="FF6600"/>
              </a:buClr>
              <a:buFont typeface="Arial" panose="020B0604020202020204" pitchFamily="34" charset="0"/>
              <a:buNone/>
            </a:pPr>
            <a:r>
              <a:rPr lang="nl-BE" altLang="fr-FR" sz="800">
                <a:solidFill>
                  <a:srgbClr val="2E3135"/>
                </a:solidFill>
                <a:latin typeface="Verdana" panose="020B0604030504040204" pitchFamily="34" charset="0"/>
              </a:rPr>
              <a:t>www.unamur.be</a:t>
            </a:r>
            <a:endParaRPr lang="fr-FR" altLang="fr-FR" sz="800">
              <a:solidFill>
                <a:srgbClr val="2E3135"/>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pitchFamily="-109" charset="-128"/>
        </a:defRPr>
      </a:lvl1pPr>
      <a:lvl2pPr marL="742950" indent="-285750" algn="l" defTabSz="457200" rtl="0" eaLnBrk="0" fontAlgn="base" hangingPunct="0">
        <a:spcBef>
          <a:spcPct val="2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pic>
        <p:nvPicPr>
          <p:cNvPr id="5122"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91300"/>
            <a:ext cx="9144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6" name="Espace réservé du contenu 2"/>
          <p:cNvSpPr txBox="1">
            <a:spLocks/>
          </p:cNvSpPr>
          <p:nvPr userDrawn="1"/>
        </p:nvSpPr>
        <p:spPr>
          <a:xfrm>
            <a:off x="457200" y="6516688"/>
            <a:ext cx="8229600" cy="233362"/>
          </a:xfrm>
          <a:prstGeom prst="rect">
            <a:avLst/>
          </a:prstGeom>
          <a:noFill/>
        </p:spPr>
        <p:txBody>
          <a:bodyPr lIns="0" tIns="0" rIns="0" bIns="0" anchor="b"/>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
              </a:spcBef>
              <a:buClr>
                <a:srgbClr val="FF6600"/>
              </a:buClr>
              <a:buFont typeface="Arial" panose="020B0604020202020204" pitchFamily="34" charset="0"/>
              <a:buNone/>
            </a:pPr>
            <a:r>
              <a:rPr lang="nl-BE" altLang="fr-FR" sz="800">
                <a:solidFill>
                  <a:schemeClr val="bg1"/>
                </a:solidFill>
                <a:latin typeface="Verdana" panose="020B0604030504040204" pitchFamily="34" charset="0"/>
              </a:rPr>
              <a:t>www.unamur.be</a:t>
            </a:r>
            <a:endParaRPr lang="fr-FR" altLang="fr-FR" sz="80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itchFamily="-109"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pitchFamily="-109" charset="-128"/>
        </a:defRPr>
      </a:lvl1pPr>
      <a:lvl2pPr marL="742950" indent="-285750" algn="l" defTabSz="457200" rtl="0" eaLnBrk="0" fontAlgn="base" hangingPunct="0">
        <a:spcBef>
          <a:spcPct val="2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3.xml.rels><?xml version="1.0" encoding="UTF-8" standalone="yes"?>
<Relationships xmlns="http://schemas.openxmlformats.org/package/2006/relationships"><Relationship Id="rId3" Type="http://purl.oclc.org/ooxml/officeDocument/relationships/image" Target="../media/image4.png"/><Relationship Id="rId2" Type="http://purl.oclc.org/ooxml/officeDocument/relationships/notesSlide" Target="../notesSlides/notesSlide1.xml"/><Relationship Id="rId1" Type="http://purl.oclc.org/ooxml/officeDocument/relationships/slideLayout" Target="../slideLayouts/slideLayout3.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5.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3.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7.xml.rels><?xml version="1.0" encoding="UTF-8" standalone="yes"?>
<Relationships xmlns="http://schemas.openxmlformats.org/package/2006/relationships"><Relationship Id="rId8" Type="http://purl.oclc.org/ooxml/officeDocument/relationships/image" Target="../media/image10.png"/><Relationship Id="rId3" Type="http://purl.oclc.org/ooxml/officeDocument/relationships/image" Target="../media/image5.png"/><Relationship Id="rId7" Type="http://purl.oclc.org/ooxml/officeDocument/relationships/image" Target="../media/image9.png"/><Relationship Id="rId2" Type="http://purl.oclc.org/ooxml/officeDocument/relationships/notesSlide" Target="../notesSlides/notesSlide3.xml"/><Relationship Id="rId1" Type="http://purl.oclc.org/ooxml/officeDocument/relationships/slideLayout" Target="../slideLayouts/slideLayout3.xml"/><Relationship Id="rId6" Type="http://purl.oclc.org/ooxml/officeDocument/relationships/image" Target="../media/image8.png"/><Relationship Id="rId5" Type="http://purl.oclc.org/ooxml/officeDocument/relationships/image" Target="../media/image7.png"/><Relationship Id="rId4" Type="http://purl.oclc.org/ooxml/officeDocument/relationships/image" Target="../media/image6.png"/></Relationships>
</file>

<file path=ppt/slides/_rels/slide8.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notesSlide" Target="../notesSlides/notesSlide4.xml"/><Relationship Id="rId1" Type="http://purl.oclc.org/ooxml/officeDocument/relationships/slideLayout" Target="../slideLayouts/slideLayout3.xml"/><Relationship Id="rId6" Type="http://purl.oclc.org/ooxml/officeDocument/relationships/image" Target="../media/image4.png"/><Relationship Id="rId5" Type="http://purl.oclc.org/ooxml/officeDocument/relationships/image" Target="../media/image13.svg"/><Relationship Id="rId4" Type="http://purl.oclc.org/ooxml/officeDocument/relationships/image" Target="../media/image12.png"/></Relationships>
</file>

<file path=ppt/slides/_rels/slide9.xml.rels><?xml version="1.0" encoding="UTF-8" standalone="yes"?>
<Relationships xmlns="http://schemas.openxmlformats.org/package/2006/relationships"><Relationship Id="rId2" Type="http://purl.oclc.org/ooxml/officeDocument/relationships/notesSlide" Target="../notesSlides/notesSlide5.xml"/><Relationship Id="rId1" Type="http://purl.oclc.org/ooxml/officeDocument/relationships/slideLayout" Target="../slideLayouts/slideLayout3.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194" name="Espace réservé du contenu 1"/>
          <p:cNvSpPr>
            <a:spLocks noGrp="1"/>
          </p:cNvSpPr>
          <p:nvPr>
            <p:ph idx="1"/>
          </p:nvPr>
        </p:nvSpPr>
        <p:spPr bwMode="auto">
          <a:xfrm>
            <a:off x="414338" y="0"/>
            <a:ext cx="8280400"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compatLnSpc="1">
            <a:prstTxWarp prst="textNoShape">
              <a:avLst/>
            </a:prstTxWarp>
          </a:bodyPr>
          <a:lstStyle/>
          <a:p>
            <a:pPr eaLnBrk="1" hangingPunct="1">
              <a:spcAft>
                <a:spcPct val="0%"/>
              </a:spcAft>
            </a:pPr>
            <a:r>
              <a:rPr lang="fr-FR" altLang="fr-FR" dirty="0">
                <a:latin typeface="Aptos" panose="020B0004020202020204" pitchFamily="34" charset="0"/>
                <a:ea typeface="ＭＳ Ｐゴシック" panose="020B0600070205080204" pitchFamily="34" charset="-128"/>
              </a:rPr>
              <a:t>L’intérêt supérieur de l’enfant en et hors contexte migratoire : </a:t>
            </a:r>
          </a:p>
          <a:p>
            <a:pPr eaLnBrk="1" hangingPunct="1">
              <a:spcAft>
                <a:spcPct val="0%"/>
              </a:spcAft>
            </a:pPr>
            <a:r>
              <a:rPr lang="fr-FR" altLang="fr-FR" dirty="0">
                <a:latin typeface="Aptos" panose="020B0004020202020204" pitchFamily="34" charset="0"/>
                <a:ea typeface="ＭＳ Ｐゴシック" panose="020B0600070205080204" pitchFamily="34" charset="-128"/>
              </a:rPr>
              <a:t>Des approches distinctes pour des enfants semblables ?</a:t>
            </a:r>
          </a:p>
          <a:p>
            <a:pPr eaLnBrk="1" hangingPunct="1">
              <a:spcAft>
                <a:spcPct val="0%"/>
              </a:spcAft>
            </a:pPr>
            <a:endParaRPr lang="fr-FR" altLang="fr-FR" dirty="0">
              <a:latin typeface="Aptos" panose="020B0004020202020204" pitchFamily="34" charset="0"/>
              <a:ea typeface="ＭＳ Ｐゴシック" panose="020B0600070205080204" pitchFamily="34" charset="-128"/>
            </a:endParaRPr>
          </a:p>
          <a:p>
            <a:pPr algn="r" eaLnBrk="1" hangingPunct="1">
              <a:spcAft>
                <a:spcPct val="0%"/>
              </a:spcAft>
            </a:pPr>
            <a:r>
              <a:rPr lang="fr-FR" altLang="fr-FR" sz="2700" dirty="0">
                <a:latin typeface="Aptos" panose="020B0004020202020204" pitchFamily="34" charset="0"/>
                <a:ea typeface="ＭＳ Ｐゴシック" panose="020B0600070205080204" pitchFamily="34" charset="-128"/>
              </a:rPr>
              <a:t>Aline Bodson</a:t>
            </a:r>
          </a:p>
        </p:txBody>
      </p:sp>
    </p:spTree>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194" name="Espace réservé du contenu 1"/>
          <p:cNvSpPr>
            <a:spLocks noGrp="1"/>
          </p:cNvSpPr>
          <p:nvPr>
            <p:ph idx="1"/>
          </p:nvPr>
        </p:nvSpPr>
        <p:spPr bwMode="auto">
          <a:xfrm>
            <a:off x="414338" y="0"/>
            <a:ext cx="8280400" cy="455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compatLnSpc="1">
            <a:prstTxWarp prst="textNoShape">
              <a:avLst/>
            </a:prstTxWarp>
          </a:bodyPr>
          <a:lstStyle/>
          <a:p>
            <a:pPr eaLnBrk="1" hangingPunct="1">
              <a:spcAft>
                <a:spcPct val="0%"/>
              </a:spcAft>
            </a:pPr>
            <a:r>
              <a:rPr lang="fr-FR" altLang="fr-FR" sz="2700" dirty="0" err="1">
                <a:latin typeface="Aptos" panose="020B0004020202020204" pitchFamily="34" charset="0"/>
                <a:ea typeface="ＭＳ Ｐゴシック" panose="020B0600070205080204" pitchFamily="34" charset="-128"/>
              </a:rPr>
              <a:t>Bedankt</a:t>
            </a:r>
            <a:r>
              <a:rPr lang="fr-FR" altLang="fr-FR" sz="2700" dirty="0">
                <a:latin typeface="Aptos" panose="020B0004020202020204" pitchFamily="34" charset="0"/>
                <a:ea typeface="ＭＳ Ｐゴシック" panose="020B0600070205080204" pitchFamily="34" charset="-128"/>
              </a:rPr>
              <a:t> </a:t>
            </a:r>
            <a:r>
              <a:rPr lang="fr-FR" altLang="fr-FR" sz="2700" dirty="0" err="1">
                <a:latin typeface="Aptos" panose="020B0004020202020204" pitchFamily="34" charset="0"/>
                <a:ea typeface="ＭＳ Ｐゴシック" panose="020B0600070205080204" pitchFamily="34" charset="-128"/>
              </a:rPr>
              <a:t>voor</a:t>
            </a:r>
            <a:r>
              <a:rPr lang="fr-FR" altLang="fr-FR" sz="2700" dirty="0">
                <a:latin typeface="Aptos" panose="020B0004020202020204" pitchFamily="34" charset="0"/>
                <a:ea typeface="ＭＳ Ｐゴシック" panose="020B0600070205080204" pitchFamily="34" charset="-128"/>
              </a:rPr>
              <a:t> het </a:t>
            </a:r>
            <a:r>
              <a:rPr lang="fr-FR" altLang="fr-FR" sz="2700" dirty="0" err="1">
                <a:latin typeface="Aptos" panose="020B0004020202020204" pitchFamily="34" charset="0"/>
                <a:ea typeface="ＭＳ Ｐゴシック" panose="020B0600070205080204" pitchFamily="34" charset="-128"/>
              </a:rPr>
              <a:t>luisteren</a:t>
            </a:r>
            <a:r>
              <a:rPr lang="fr-FR" altLang="fr-FR" sz="2700" dirty="0">
                <a:latin typeface="Aptos" panose="020B0004020202020204" pitchFamily="34" charset="0"/>
                <a:ea typeface="ＭＳ Ｐゴシック" panose="020B0600070205080204" pitchFamily="34" charset="-128"/>
              </a:rPr>
              <a:t> </a:t>
            </a:r>
            <a:r>
              <a:rPr lang="fr-FR" altLang="fr-FR" sz="2700" dirty="0">
                <a:latin typeface="Aptos" panose="020B0004020202020204" pitchFamily="34" charset="0"/>
                <a:ea typeface="ＭＳ Ｐゴシック" panose="020B0600070205080204" pitchFamily="34" charset="-128"/>
                <a:sym typeface="Wingdings" panose="05000000000000000000" pitchFamily="2" charset="2"/>
              </a:rPr>
              <a:t></a:t>
            </a:r>
          </a:p>
          <a:p>
            <a:pPr eaLnBrk="1" hangingPunct="1">
              <a:spcAft>
                <a:spcPct val="0%"/>
              </a:spcAft>
            </a:pPr>
            <a:endParaRPr lang="fr-FR" altLang="fr-FR" sz="2700" dirty="0">
              <a:latin typeface="Aptos" panose="020B0004020202020204" pitchFamily="34" charset="0"/>
              <a:ea typeface="ＭＳ Ｐゴシック" panose="020B0600070205080204" pitchFamily="34" charset="-128"/>
            </a:endParaRPr>
          </a:p>
          <a:p>
            <a:pPr eaLnBrk="1" hangingPunct="1">
              <a:spcAft>
                <a:spcPct val="0%"/>
              </a:spcAft>
            </a:pPr>
            <a:r>
              <a:rPr lang="fr-FR" altLang="fr-FR" sz="2700" dirty="0">
                <a:latin typeface="Aptos" panose="020B0004020202020204" pitchFamily="34" charset="0"/>
                <a:ea typeface="ＭＳ Ｐゴシック" panose="020B0600070205080204" pitchFamily="34" charset="-128"/>
              </a:rPr>
              <a:t>Merci beaucoup pour votre écoute </a:t>
            </a:r>
            <a:r>
              <a:rPr lang="fr-FR" altLang="fr-FR" sz="2700" dirty="0">
                <a:latin typeface="Aptos" panose="020B0004020202020204" pitchFamily="34" charset="0"/>
                <a:ea typeface="ＭＳ Ｐゴシック" panose="020B0600070205080204" pitchFamily="34" charset="-128"/>
                <a:sym typeface="Wingdings" panose="05000000000000000000" pitchFamily="2" charset="2"/>
              </a:rPr>
              <a:t></a:t>
            </a:r>
            <a:endParaRPr lang="fr-FR" altLang="fr-FR" sz="2700" dirty="0">
              <a:latin typeface="Aptos" panose="020B00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46945970"/>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218" name="Titre 1"/>
          <p:cNvSpPr>
            <a:spLocks noGrp="1"/>
          </p:cNvSpPr>
          <p:nvPr>
            <p:ph type="title"/>
          </p:nvPr>
        </p:nvSpPr>
        <p:spPr bwMode="auto">
          <a:xfrm>
            <a:off x="457200" y="96279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sz="3600" dirty="0">
                <a:solidFill>
                  <a:srgbClr val="449535"/>
                </a:solidFill>
                <a:latin typeface="Aptos" panose="020B0004020202020204" pitchFamily="34" charset="0"/>
                <a:ea typeface="ＭＳ Ｐゴシック" panose="020B0600070205080204" pitchFamily="34" charset="-128"/>
              </a:rPr>
              <a:t>Plan de la présentation</a:t>
            </a:r>
          </a:p>
        </p:txBody>
      </p:sp>
      <p:sp>
        <p:nvSpPr>
          <p:cNvPr id="3" name="Espace réservé du contenu 2"/>
          <p:cNvSpPr>
            <a:spLocks noGrp="1"/>
          </p:cNvSpPr>
          <p:nvPr>
            <p:ph idx="1"/>
          </p:nvPr>
        </p:nvSpPr>
        <p:spPr>
          <a:xfrm>
            <a:off x="914400" y="2034697"/>
            <a:ext cx="8229600" cy="2593549"/>
          </a:xfrm>
        </p:spPr>
        <p:txBody>
          <a:bodyPr vert="horz" wrap="square" lIns="91440" tIns="45720" rIns="91440" bIns="45720" numCol="1" anchor="t" anchorCtr="0" compatLnSpc="1">
            <a:prstTxWarp prst="textNoShape">
              <a:avLst/>
            </a:prstTxWarp>
          </a:bodyPr>
          <a:lstStyle/>
          <a:p>
            <a:pPr marL="514350" indent="-514350" eaLnBrk="1" hangingPunct="1">
              <a:buClr>
                <a:srgbClr val="449535"/>
              </a:buClr>
              <a:buFont typeface="Arial" panose="020B0604020202020204" pitchFamily="34" charset="0"/>
              <a:buAutoNum type="arabicPeriod"/>
            </a:pPr>
            <a:r>
              <a:rPr lang="fr-FR" altLang="fr-FR" dirty="0">
                <a:latin typeface="Aptos" panose="020B0004020202020204" pitchFamily="34" charset="0"/>
                <a:ea typeface="ＭＳ Ｐゴシック" panose="020B0600070205080204" pitchFamily="34" charset="-128"/>
              </a:rPr>
              <a:t>Question de recherche et cadre</a:t>
            </a:r>
          </a:p>
          <a:p>
            <a:pPr marL="514350" indent="-514350" eaLnBrk="1" hangingPunct="1">
              <a:buFont typeface="Arial" panose="020B0604020202020204" pitchFamily="34" charset="0"/>
              <a:buAutoNum type="arabicPeriod"/>
            </a:pPr>
            <a:endParaRPr lang="fr-FR" altLang="fr-FR" dirty="0">
              <a:latin typeface="Aptos" panose="020B0004020202020204" pitchFamily="34" charset="0"/>
              <a:ea typeface="ＭＳ Ｐゴシック" panose="020B0600070205080204" pitchFamily="34" charset="-128"/>
            </a:endParaRPr>
          </a:p>
          <a:p>
            <a:pPr marL="514350" indent="-514350" eaLnBrk="1" hangingPunct="1">
              <a:buClr>
                <a:srgbClr val="449535"/>
              </a:buClr>
              <a:buFont typeface="Arial" panose="020B0604020202020204" pitchFamily="34" charset="0"/>
              <a:buAutoNum type="arabicPeriod"/>
            </a:pPr>
            <a:r>
              <a:rPr lang="fr-FR" altLang="fr-FR" dirty="0">
                <a:latin typeface="Aptos" panose="020B0004020202020204" pitchFamily="34" charset="0"/>
                <a:ea typeface="ＭＳ Ｐゴシック" panose="020B0600070205080204" pitchFamily="34" charset="-128"/>
              </a:rPr>
              <a:t>Analyse empirique : méthode d’analyse</a:t>
            </a:r>
          </a:p>
          <a:p>
            <a:pPr marL="514350" indent="-514350" eaLnBrk="1" hangingPunct="1">
              <a:buClr>
                <a:srgbClr val="449535"/>
              </a:buClr>
              <a:buFont typeface="Arial" panose="020B0604020202020204" pitchFamily="34" charset="0"/>
              <a:buAutoNum type="arabicPeriod"/>
            </a:pPr>
            <a:endParaRPr lang="fr-FR" altLang="fr-FR" dirty="0">
              <a:latin typeface="Aptos" panose="020B0004020202020204" pitchFamily="34" charset="0"/>
              <a:ea typeface="ＭＳ Ｐゴシック" panose="020B0600070205080204" pitchFamily="34" charset="-128"/>
            </a:endParaRPr>
          </a:p>
          <a:p>
            <a:pPr marL="514350" indent="-514350" eaLnBrk="1" hangingPunct="1">
              <a:buClr>
                <a:srgbClr val="449535"/>
              </a:buClr>
              <a:buFont typeface="Arial" panose="020B0604020202020204" pitchFamily="34" charset="0"/>
              <a:buAutoNum type="arabicPeriod"/>
            </a:pPr>
            <a:r>
              <a:rPr lang="fr-FR" altLang="fr-FR" dirty="0">
                <a:latin typeface="Aptos" panose="020B0004020202020204" pitchFamily="34" charset="0"/>
                <a:ea typeface="ＭＳ Ｐゴシック" panose="020B0600070205080204" pitchFamily="34" charset="-128"/>
              </a:rPr>
              <a:t>Analyse empirique : premiers éléments</a:t>
            </a:r>
          </a:p>
        </p:txBody>
      </p:sp>
    </p:spTree>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5A22E-32E7-70D3-6341-E965921AA99B}"/>
              </a:ext>
            </a:extLst>
          </p:cNvPr>
          <p:cNvSpPr>
            <a:spLocks noGrp="1"/>
          </p:cNvSpPr>
          <p:nvPr>
            <p:ph type="title"/>
          </p:nvPr>
        </p:nvSpPr>
        <p:spPr>
          <a:xfrm>
            <a:off x="457200" y="612742"/>
            <a:ext cx="8229600" cy="804896"/>
          </a:xfrm>
        </p:spPr>
        <p:txBody>
          <a:bodyPr/>
          <a:lstStyle/>
          <a:p>
            <a:r>
              <a:rPr lang="fr-BE" sz="3600" dirty="0">
                <a:solidFill>
                  <a:srgbClr val="449535"/>
                </a:solidFill>
                <a:latin typeface="Aptos" panose="020B0004020202020204" pitchFamily="34" charset="0"/>
              </a:rPr>
              <a:t>1. Question de recherche et cadre</a:t>
            </a:r>
          </a:p>
        </p:txBody>
      </p:sp>
      <p:sp>
        <p:nvSpPr>
          <p:cNvPr id="3" name="Espace réservé du contenu 2">
            <a:extLst>
              <a:ext uri="{FF2B5EF4-FFF2-40B4-BE49-F238E27FC236}">
                <a16:creationId xmlns:a16="http://schemas.microsoft.com/office/drawing/2014/main" id="{BF4F3E58-BED0-92A2-16EC-9512A3FDFAB3}"/>
              </a:ext>
            </a:extLst>
          </p:cNvPr>
          <p:cNvSpPr>
            <a:spLocks noGrp="1"/>
          </p:cNvSpPr>
          <p:nvPr>
            <p:ph idx="1"/>
          </p:nvPr>
        </p:nvSpPr>
        <p:spPr>
          <a:xfrm>
            <a:off x="457200" y="2445076"/>
            <a:ext cx="8229600" cy="1670901"/>
          </a:xfrm>
        </p:spPr>
        <p:txBody>
          <a:bodyPr/>
          <a:lstStyle/>
          <a:p>
            <a:pPr algn="ctr"/>
            <a:r>
              <a:rPr lang="fr-BE" dirty="0">
                <a:solidFill>
                  <a:schemeClr val="tx1"/>
                </a:solidFill>
                <a:latin typeface="Aptos" panose="020B0004020202020204" pitchFamily="34" charset="0"/>
              </a:rPr>
              <a:t>L’intérêt supérieur de l’enfant est-il </a:t>
            </a:r>
            <a:r>
              <a:rPr lang="fr-BE" dirty="0">
                <a:solidFill>
                  <a:srgbClr val="2E3135"/>
                </a:solidFill>
                <a:latin typeface="Aptos" panose="020B0004020202020204" pitchFamily="34" charset="0"/>
              </a:rPr>
              <a:t>mis en œuvre de manière identique</a:t>
            </a:r>
            <a:r>
              <a:rPr lang="fr-BE" dirty="0">
                <a:solidFill>
                  <a:schemeClr val="tx1"/>
                </a:solidFill>
                <a:latin typeface="Aptos" panose="020B0004020202020204" pitchFamily="34" charset="0"/>
              </a:rPr>
              <a:t> dans les </a:t>
            </a:r>
            <a:r>
              <a:rPr lang="fr-BE" dirty="0">
                <a:solidFill>
                  <a:srgbClr val="2E3135"/>
                </a:solidFill>
                <a:latin typeface="Aptos" panose="020B0004020202020204" pitchFamily="34" charset="0"/>
              </a:rPr>
              <a:t>décisions</a:t>
            </a:r>
            <a:r>
              <a:rPr lang="fr-BE" dirty="0">
                <a:solidFill>
                  <a:schemeClr val="tx1"/>
                </a:solidFill>
                <a:latin typeface="Aptos" panose="020B0004020202020204" pitchFamily="34" charset="0"/>
              </a:rPr>
              <a:t> judiciaires et administratives en matières migratoire et non migratoire ? </a:t>
            </a:r>
          </a:p>
        </p:txBody>
      </p:sp>
      <p:sp>
        <p:nvSpPr>
          <p:cNvPr id="4" name="Rectangle 3">
            <a:extLst>
              <a:ext uri="{FF2B5EF4-FFF2-40B4-BE49-F238E27FC236}">
                <a16:creationId xmlns:a16="http://schemas.microsoft.com/office/drawing/2014/main" id="{B996A6BC-81E7-8691-7D7C-BF1CFA58D675}"/>
              </a:ext>
            </a:extLst>
          </p:cNvPr>
          <p:cNvSpPr/>
          <p:nvPr/>
        </p:nvSpPr>
        <p:spPr>
          <a:xfrm>
            <a:off x="457200" y="2303675"/>
            <a:ext cx="8229600" cy="195370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cxnSp>
        <p:nvCxnSpPr>
          <p:cNvPr id="6" name="Connecteur droit 5">
            <a:extLst>
              <a:ext uri="{FF2B5EF4-FFF2-40B4-BE49-F238E27FC236}">
                <a16:creationId xmlns:a16="http://schemas.microsoft.com/office/drawing/2014/main" id="{AFA5F193-4843-F3DA-E8BC-86AF14F756A9}"/>
              </a:ext>
            </a:extLst>
          </p:cNvPr>
          <p:cNvCxnSpPr>
            <a:cxnSpLocks/>
          </p:cNvCxnSpPr>
          <p:nvPr/>
        </p:nvCxnSpPr>
        <p:spPr>
          <a:xfrm>
            <a:off x="5165889" y="2894029"/>
            <a:ext cx="3205113" cy="0"/>
          </a:xfrm>
          <a:prstGeom prst="line">
            <a:avLst/>
          </a:prstGeom>
          <a:ln w="28575">
            <a:solidFill>
              <a:srgbClr val="449535"/>
            </a:solidFill>
          </a:ln>
        </p:spPr>
        <p:style>
          <a:lnRef idx="1">
            <a:schemeClr val="accent6"/>
          </a:lnRef>
          <a:fillRef idx="0">
            <a:schemeClr val="accent6"/>
          </a:fillRef>
          <a:effectRef idx="0">
            <a:schemeClr val="accent6"/>
          </a:effectRef>
          <a:fontRef idx="minor">
            <a:schemeClr val="tx1"/>
          </a:fontRef>
        </p:style>
      </p:cxnSp>
      <p:cxnSp>
        <p:nvCxnSpPr>
          <p:cNvPr id="7" name="Connecteur droit 6">
            <a:extLst>
              <a:ext uri="{FF2B5EF4-FFF2-40B4-BE49-F238E27FC236}">
                <a16:creationId xmlns:a16="http://schemas.microsoft.com/office/drawing/2014/main" id="{C4866C6D-59DD-7C24-3318-77F5291DED4F}"/>
              </a:ext>
            </a:extLst>
          </p:cNvPr>
          <p:cNvCxnSpPr>
            <a:cxnSpLocks/>
          </p:cNvCxnSpPr>
          <p:nvPr/>
        </p:nvCxnSpPr>
        <p:spPr>
          <a:xfrm>
            <a:off x="831130" y="3300952"/>
            <a:ext cx="2760482" cy="0"/>
          </a:xfrm>
          <a:prstGeom prst="line">
            <a:avLst/>
          </a:prstGeom>
          <a:ln w="28575">
            <a:solidFill>
              <a:srgbClr val="449535"/>
            </a:solidFill>
          </a:ln>
        </p:spPr>
        <p:style>
          <a:lnRef idx="1">
            <a:schemeClr val="accent6"/>
          </a:lnRef>
          <a:fillRef idx="0">
            <a:schemeClr val="accent6"/>
          </a:fillRef>
          <a:effectRef idx="0">
            <a:schemeClr val="accent6"/>
          </a:effectRef>
          <a:fontRef idx="minor">
            <a:schemeClr val="tx1"/>
          </a:fontRef>
        </p:style>
      </p:cxnSp>
      <p:cxnSp>
        <p:nvCxnSpPr>
          <p:cNvPr id="9" name="Connecteur droit 8">
            <a:extLst>
              <a:ext uri="{FF2B5EF4-FFF2-40B4-BE49-F238E27FC236}">
                <a16:creationId xmlns:a16="http://schemas.microsoft.com/office/drawing/2014/main" id="{013BBB3F-B8F7-F68A-1590-EB44AF29CB61}"/>
              </a:ext>
            </a:extLst>
          </p:cNvPr>
          <p:cNvCxnSpPr>
            <a:cxnSpLocks/>
          </p:cNvCxnSpPr>
          <p:nvPr/>
        </p:nvCxnSpPr>
        <p:spPr>
          <a:xfrm>
            <a:off x="755716" y="2914454"/>
            <a:ext cx="4344185" cy="0"/>
          </a:xfrm>
          <a:prstGeom prst="line">
            <a:avLst/>
          </a:prstGeom>
          <a:ln w="28575">
            <a:solidFill>
              <a:schemeClr val="accent6">
                <a:lumMod val="75%"/>
              </a:schemeClr>
            </a:solidFill>
          </a:ln>
        </p:spPr>
        <p:style>
          <a:lnRef idx="1">
            <a:schemeClr val="accent6"/>
          </a:lnRef>
          <a:fillRef idx="0">
            <a:schemeClr val="accent6"/>
          </a:fillRef>
          <a:effectRef idx="0">
            <a:schemeClr val="accent6"/>
          </a:effectRef>
          <a:fontRef idx="minor">
            <a:schemeClr val="tx1"/>
          </a:fontRef>
        </p:style>
      </p:cxnSp>
      <p:cxnSp>
        <p:nvCxnSpPr>
          <p:cNvPr id="12" name="Connecteur droit 11">
            <a:extLst>
              <a:ext uri="{FF2B5EF4-FFF2-40B4-BE49-F238E27FC236}">
                <a16:creationId xmlns:a16="http://schemas.microsoft.com/office/drawing/2014/main" id="{B21B853A-F590-7AB1-716B-A035C9EC7925}"/>
              </a:ext>
            </a:extLst>
          </p:cNvPr>
          <p:cNvCxnSpPr>
            <a:cxnSpLocks/>
          </p:cNvCxnSpPr>
          <p:nvPr/>
        </p:nvCxnSpPr>
        <p:spPr>
          <a:xfrm>
            <a:off x="3660743" y="3300952"/>
            <a:ext cx="4644271"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4" name="Connecteur droit 13">
            <a:extLst>
              <a:ext uri="{FF2B5EF4-FFF2-40B4-BE49-F238E27FC236}">
                <a16:creationId xmlns:a16="http://schemas.microsoft.com/office/drawing/2014/main" id="{6E6DC8E5-849F-10AD-7328-68C3300AF45C}"/>
              </a:ext>
            </a:extLst>
          </p:cNvPr>
          <p:cNvCxnSpPr>
            <a:cxnSpLocks/>
          </p:cNvCxnSpPr>
          <p:nvPr/>
        </p:nvCxnSpPr>
        <p:spPr>
          <a:xfrm>
            <a:off x="1258479" y="3707876"/>
            <a:ext cx="2220012" cy="0"/>
          </a:xfrm>
          <a:prstGeom prst="line">
            <a:avLst/>
          </a:prstGeom>
          <a:ln w="28575">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16" name="Connecteur droit 15">
            <a:extLst>
              <a:ext uri="{FF2B5EF4-FFF2-40B4-BE49-F238E27FC236}">
                <a16:creationId xmlns:a16="http://schemas.microsoft.com/office/drawing/2014/main" id="{2A9FF2F2-E216-72E7-239F-6F3B942D5515}"/>
              </a:ext>
            </a:extLst>
          </p:cNvPr>
          <p:cNvCxnSpPr>
            <a:cxnSpLocks/>
          </p:cNvCxnSpPr>
          <p:nvPr/>
        </p:nvCxnSpPr>
        <p:spPr>
          <a:xfrm>
            <a:off x="3591612" y="3720444"/>
            <a:ext cx="4298623" cy="0"/>
          </a:xfrm>
          <a:prstGeom prst="line">
            <a:avLst/>
          </a:prstGeom>
          <a:ln w="28575">
            <a:solidFill>
              <a:schemeClr val="tx2">
                <a:lumMod val="75%"/>
              </a:schemeClr>
            </a:solidFill>
          </a:ln>
        </p:spPr>
        <p:style>
          <a:lnRef idx="1">
            <a:schemeClr val="accent6"/>
          </a:lnRef>
          <a:fillRef idx="0">
            <a:schemeClr val="accent6"/>
          </a:fillRef>
          <a:effectRef idx="0">
            <a:schemeClr val="accent6"/>
          </a:effectRef>
          <a:fontRef idx="minor">
            <a:schemeClr val="tx1"/>
          </a:fontRef>
        </p:style>
      </p:cxnSp>
      <p:cxnSp>
        <p:nvCxnSpPr>
          <p:cNvPr id="18" name="Connecteur droit 17">
            <a:extLst>
              <a:ext uri="{FF2B5EF4-FFF2-40B4-BE49-F238E27FC236}">
                <a16:creationId xmlns:a16="http://schemas.microsoft.com/office/drawing/2014/main" id="{E4F1F30E-4097-C8E3-AE06-9ABD71C60446}"/>
              </a:ext>
            </a:extLst>
          </p:cNvPr>
          <p:cNvCxnSpPr>
            <a:cxnSpLocks/>
          </p:cNvCxnSpPr>
          <p:nvPr/>
        </p:nvCxnSpPr>
        <p:spPr>
          <a:xfrm>
            <a:off x="3660743" y="4147399"/>
            <a:ext cx="1769096" cy="0"/>
          </a:xfrm>
          <a:prstGeom prst="line">
            <a:avLst/>
          </a:prstGeom>
          <a:ln w="28575">
            <a:solidFill>
              <a:schemeClr val="tx2">
                <a:lumMod val="75%"/>
              </a:schemeClr>
            </a:solidFill>
          </a:ln>
        </p:spPr>
        <p:style>
          <a:lnRef idx="1">
            <a:schemeClr val="accent6"/>
          </a:lnRef>
          <a:fillRef idx="0">
            <a:schemeClr val="accent6"/>
          </a:fillRef>
          <a:effectRef idx="0">
            <a:schemeClr val="accent6"/>
          </a:effectRef>
          <a:fontRef idx="minor">
            <a:schemeClr val="tx1"/>
          </a:fontRef>
        </p:style>
      </p:cxnSp>
      <p:sp>
        <p:nvSpPr>
          <p:cNvPr id="20" name="ZoneTexte 19">
            <a:extLst>
              <a:ext uri="{FF2B5EF4-FFF2-40B4-BE49-F238E27FC236}">
                <a16:creationId xmlns:a16="http://schemas.microsoft.com/office/drawing/2014/main" id="{2EFB4FD4-F717-192E-7AB6-B9ECFA2F308E}"/>
              </a:ext>
            </a:extLst>
          </p:cNvPr>
          <p:cNvSpPr txBox="1"/>
          <p:nvPr/>
        </p:nvSpPr>
        <p:spPr>
          <a:xfrm>
            <a:off x="8305014" y="2355743"/>
            <a:ext cx="457200" cy="369332"/>
          </a:xfrm>
          <a:prstGeom prst="rect">
            <a:avLst/>
          </a:prstGeom>
          <a:noFill/>
        </p:spPr>
        <p:txBody>
          <a:bodyPr wrap="square" rtlCol="0">
            <a:spAutoFit/>
          </a:bodyPr>
          <a:lstStyle/>
          <a:p>
            <a:r>
              <a:rPr lang="fr-BE" b="1" dirty="0">
                <a:solidFill>
                  <a:srgbClr val="449535"/>
                </a:solidFill>
                <a:latin typeface="Aptos" panose="020B0004020202020204" pitchFamily="34" charset="0"/>
              </a:rPr>
              <a:t>1</a:t>
            </a:r>
          </a:p>
        </p:txBody>
      </p:sp>
      <p:sp>
        <p:nvSpPr>
          <p:cNvPr id="21" name="ZoneTexte 20">
            <a:extLst>
              <a:ext uri="{FF2B5EF4-FFF2-40B4-BE49-F238E27FC236}">
                <a16:creationId xmlns:a16="http://schemas.microsoft.com/office/drawing/2014/main" id="{1A3A505B-36F5-F10C-6FC7-37820596EC9D}"/>
              </a:ext>
            </a:extLst>
          </p:cNvPr>
          <p:cNvSpPr txBox="1"/>
          <p:nvPr/>
        </p:nvSpPr>
        <p:spPr>
          <a:xfrm>
            <a:off x="527116" y="2343291"/>
            <a:ext cx="457200" cy="369332"/>
          </a:xfrm>
          <a:prstGeom prst="rect">
            <a:avLst/>
          </a:prstGeom>
          <a:noFill/>
        </p:spPr>
        <p:txBody>
          <a:bodyPr wrap="square" rtlCol="0">
            <a:spAutoFit/>
          </a:bodyPr>
          <a:lstStyle/>
          <a:p>
            <a:r>
              <a:rPr lang="fr-BE" b="1" dirty="0">
                <a:solidFill>
                  <a:schemeClr val="accent6">
                    <a:lumMod val="75%"/>
                  </a:schemeClr>
                </a:solidFill>
                <a:latin typeface="Aptos" panose="020B0004020202020204" pitchFamily="34" charset="0"/>
              </a:rPr>
              <a:t>2</a:t>
            </a:r>
          </a:p>
        </p:txBody>
      </p:sp>
      <p:sp>
        <p:nvSpPr>
          <p:cNvPr id="22" name="ZoneTexte 21">
            <a:extLst>
              <a:ext uri="{FF2B5EF4-FFF2-40B4-BE49-F238E27FC236}">
                <a16:creationId xmlns:a16="http://schemas.microsoft.com/office/drawing/2014/main" id="{76C852C8-A008-8752-CD11-23E4ACB638FA}"/>
              </a:ext>
            </a:extLst>
          </p:cNvPr>
          <p:cNvSpPr txBox="1"/>
          <p:nvPr/>
        </p:nvSpPr>
        <p:spPr>
          <a:xfrm>
            <a:off x="954465" y="3536368"/>
            <a:ext cx="457200" cy="369332"/>
          </a:xfrm>
          <a:prstGeom prst="rect">
            <a:avLst/>
          </a:prstGeom>
          <a:noFill/>
        </p:spPr>
        <p:txBody>
          <a:bodyPr wrap="square" rtlCol="0">
            <a:spAutoFit/>
          </a:bodyPr>
          <a:lstStyle/>
          <a:p>
            <a:r>
              <a:rPr lang="fr-BE" b="1" dirty="0">
                <a:solidFill>
                  <a:srgbClr val="C00000"/>
                </a:solidFill>
                <a:latin typeface="Aptos" panose="020B0004020202020204" pitchFamily="34" charset="0"/>
              </a:rPr>
              <a:t>3</a:t>
            </a:r>
          </a:p>
        </p:txBody>
      </p:sp>
      <p:sp>
        <p:nvSpPr>
          <p:cNvPr id="23" name="ZoneTexte 22">
            <a:extLst>
              <a:ext uri="{FF2B5EF4-FFF2-40B4-BE49-F238E27FC236}">
                <a16:creationId xmlns:a16="http://schemas.microsoft.com/office/drawing/2014/main" id="{71699D19-7D0D-7237-728C-E78DAF4B7E80}"/>
              </a:ext>
            </a:extLst>
          </p:cNvPr>
          <p:cNvSpPr txBox="1"/>
          <p:nvPr/>
        </p:nvSpPr>
        <p:spPr>
          <a:xfrm>
            <a:off x="5594024" y="3792071"/>
            <a:ext cx="457200" cy="369332"/>
          </a:xfrm>
          <a:prstGeom prst="rect">
            <a:avLst/>
          </a:prstGeom>
          <a:noFill/>
        </p:spPr>
        <p:txBody>
          <a:bodyPr wrap="square" rtlCol="0">
            <a:spAutoFit/>
          </a:bodyPr>
          <a:lstStyle/>
          <a:p>
            <a:r>
              <a:rPr lang="fr-BE" b="1" dirty="0">
                <a:solidFill>
                  <a:schemeClr val="tx2"/>
                </a:solidFill>
                <a:latin typeface="Aptos" panose="020B0004020202020204" pitchFamily="34" charset="0"/>
              </a:rPr>
              <a:t>4</a:t>
            </a:r>
          </a:p>
        </p:txBody>
      </p:sp>
      <p:pic>
        <p:nvPicPr>
          <p:cNvPr id="24" name="Image 23">
            <a:extLst>
              <a:ext uri="{FF2B5EF4-FFF2-40B4-BE49-F238E27FC236}">
                <a16:creationId xmlns:a16="http://schemas.microsoft.com/office/drawing/2014/main" id="{575E998C-D6FF-3927-6735-D9CF8A891010}"/>
              </a:ext>
            </a:extLst>
          </p:cNvPr>
          <p:cNvPicPr>
            <a:picLocks noChangeAspect="1"/>
          </p:cNvPicPr>
          <p:nvPr/>
        </p:nvPicPr>
        <p:blipFill>
          <a:blip r:embed="rId3"/>
          <a:stretch>
            <a:fillRect/>
          </a:stretch>
        </p:blipFill>
        <p:spPr>
          <a:xfrm rot="1199854">
            <a:off x="8084931" y="273826"/>
            <a:ext cx="928322" cy="928322"/>
          </a:xfrm>
          <a:prstGeom prst="rect">
            <a:avLst/>
          </a:prstGeom>
        </p:spPr>
      </p:pic>
    </p:spTree>
    <p:extLst>
      <p:ext uri="{BB962C8B-B14F-4D97-AF65-F5344CB8AC3E}">
        <p14:creationId xmlns:p14="http://schemas.microsoft.com/office/powerpoint/2010/main" val="12223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2D9054-20F9-E63F-BBF8-2104AFFA8789}"/>
              </a:ext>
            </a:extLst>
          </p:cNvPr>
          <p:cNvSpPr>
            <a:spLocks noGrp="1"/>
          </p:cNvSpPr>
          <p:nvPr>
            <p:ph idx="1"/>
          </p:nvPr>
        </p:nvSpPr>
        <p:spPr/>
        <p:txBody>
          <a:bodyPr/>
          <a:lstStyle/>
          <a:p>
            <a:pPr>
              <a:buClr>
                <a:srgbClr val="449535"/>
              </a:buClr>
            </a:pPr>
            <a:r>
              <a:rPr lang="fr-BE" u="sng" dirty="0"/>
              <a:t>Premières étapes de la réflexion : </a:t>
            </a:r>
          </a:p>
          <a:p>
            <a:pPr>
              <a:buClr>
                <a:srgbClr val="449535"/>
              </a:buClr>
            </a:pPr>
            <a:endParaRPr lang="fr-BE" u="sng" dirty="0"/>
          </a:p>
          <a:p>
            <a:pPr marL="514350" indent="-514350">
              <a:buClr>
                <a:srgbClr val="449535"/>
              </a:buClr>
              <a:buAutoNum type="alphaUcPeriod"/>
            </a:pPr>
            <a:r>
              <a:rPr lang="fr-BE" dirty="0"/>
              <a:t>Définir migrant, non migrant/sédentaire</a:t>
            </a:r>
            <a:br>
              <a:rPr lang="fr-BE" dirty="0"/>
            </a:br>
            <a:endParaRPr lang="fr-BE" dirty="0"/>
          </a:p>
          <a:p>
            <a:pPr marL="514350" indent="-514350">
              <a:buClr>
                <a:srgbClr val="449535"/>
              </a:buClr>
              <a:buAutoNum type="alphaUcPeriod"/>
            </a:pPr>
            <a:r>
              <a:rPr lang="fr-BE" dirty="0"/>
              <a:t>Déterminer les matières à comparer</a:t>
            </a:r>
          </a:p>
          <a:p>
            <a:pPr>
              <a:buClr>
                <a:srgbClr val="449535"/>
              </a:buClr>
            </a:pPr>
            <a:r>
              <a:rPr lang="fr-BE" dirty="0"/>
              <a:t>	=&gt; L’éloignement d’un parent du territoire</a:t>
            </a:r>
          </a:p>
          <a:p>
            <a:pPr>
              <a:buClr>
                <a:srgbClr val="449535"/>
              </a:buClr>
            </a:pPr>
            <a:r>
              <a:rPr lang="fr-BE" dirty="0"/>
              <a:t>	=&gt; Le placement judiciaire</a:t>
            </a:r>
          </a:p>
          <a:p>
            <a:pPr>
              <a:buClr>
                <a:srgbClr val="449535"/>
              </a:buClr>
            </a:pPr>
            <a:endParaRPr lang="fr-BE" dirty="0"/>
          </a:p>
          <a:p>
            <a:pPr>
              <a:buClr>
                <a:srgbClr val="449535"/>
              </a:buClr>
            </a:pPr>
            <a:r>
              <a:rPr lang="fr-BE" dirty="0">
                <a:solidFill>
                  <a:srgbClr val="449535"/>
                </a:solidFill>
              </a:rPr>
              <a:t>C.</a:t>
            </a:r>
            <a:r>
              <a:rPr lang="fr-BE" dirty="0"/>
              <a:t> 	 Échantillonnage et collection des données</a:t>
            </a:r>
          </a:p>
        </p:txBody>
      </p:sp>
      <p:sp>
        <p:nvSpPr>
          <p:cNvPr id="4" name="Titre 1">
            <a:extLst>
              <a:ext uri="{FF2B5EF4-FFF2-40B4-BE49-F238E27FC236}">
                <a16:creationId xmlns:a16="http://schemas.microsoft.com/office/drawing/2014/main" id="{0EEC4A7F-2A16-90A0-A7A6-C1329B04AA64}"/>
              </a:ext>
            </a:extLst>
          </p:cNvPr>
          <p:cNvSpPr>
            <a:spLocks noGrp="1"/>
          </p:cNvSpPr>
          <p:nvPr>
            <p:ph type="title"/>
          </p:nvPr>
        </p:nvSpPr>
        <p:spPr>
          <a:xfrm>
            <a:off x="457200" y="457200"/>
            <a:ext cx="8229600" cy="1143000"/>
          </a:xfrm>
        </p:spPr>
        <p:txBody>
          <a:bodyPr/>
          <a:lstStyle/>
          <a:p>
            <a:r>
              <a:rPr lang="fr-BE" sz="3600" dirty="0">
                <a:solidFill>
                  <a:srgbClr val="449535"/>
                </a:solidFill>
                <a:latin typeface="Aptos" panose="020B0004020202020204" pitchFamily="34" charset="0"/>
              </a:rPr>
              <a:t>1. Question et cadre de la recherche</a:t>
            </a:r>
          </a:p>
        </p:txBody>
      </p:sp>
    </p:spTree>
    <p:extLst>
      <p:ext uri="{BB962C8B-B14F-4D97-AF65-F5344CB8AC3E}">
        <p14:creationId xmlns:p14="http://schemas.microsoft.com/office/powerpoint/2010/main" val="2697877711"/>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7FFA8F8-8E3C-BAEA-B780-96D0161EE8DE}"/>
              </a:ext>
            </a:extLst>
          </p:cNvPr>
          <p:cNvSpPr>
            <a:spLocks noGrp="1"/>
          </p:cNvSpPr>
          <p:nvPr>
            <p:ph type="title"/>
          </p:nvPr>
        </p:nvSpPr>
        <p:spPr>
          <a:xfrm>
            <a:off x="457200" y="274638"/>
            <a:ext cx="8229600" cy="1143000"/>
          </a:xfrm>
        </p:spPr>
        <p:txBody>
          <a:bodyPr/>
          <a:lstStyle/>
          <a:p>
            <a:r>
              <a:rPr lang="fr-BE" sz="3500" dirty="0">
                <a:solidFill>
                  <a:srgbClr val="449535"/>
                </a:solidFill>
                <a:latin typeface="Aptos" panose="020B0004020202020204" pitchFamily="34" charset="0"/>
              </a:rPr>
              <a:t>2. Analyse empirique : méthode d’analyse</a:t>
            </a:r>
          </a:p>
        </p:txBody>
      </p:sp>
      <p:sp>
        <p:nvSpPr>
          <p:cNvPr id="6" name="Accolade ouvrante 5">
            <a:extLst>
              <a:ext uri="{FF2B5EF4-FFF2-40B4-BE49-F238E27FC236}">
                <a16:creationId xmlns:a16="http://schemas.microsoft.com/office/drawing/2014/main" id="{60927336-9003-87B8-E62E-4469A8930B74}"/>
              </a:ext>
            </a:extLst>
          </p:cNvPr>
          <p:cNvSpPr/>
          <p:nvPr/>
        </p:nvSpPr>
        <p:spPr>
          <a:xfrm rot="16200000">
            <a:off x="4608559" y="1069039"/>
            <a:ext cx="191777" cy="1116300"/>
          </a:xfrm>
          <a:prstGeom prst="leftBrace">
            <a:avLst/>
          </a:prstGeom>
          <a:ln w="19050">
            <a:solidFill>
              <a:srgbClr val="4495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ccolade ouvrante 6">
            <a:extLst>
              <a:ext uri="{FF2B5EF4-FFF2-40B4-BE49-F238E27FC236}">
                <a16:creationId xmlns:a16="http://schemas.microsoft.com/office/drawing/2014/main" id="{9E17D615-F7A4-6563-8F81-18EEB25AA787}"/>
              </a:ext>
            </a:extLst>
          </p:cNvPr>
          <p:cNvSpPr/>
          <p:nvPr/>
        </p:nvSpPr>
        <p:spPr>
          <a:xfrm rot="16200000">
            <a:off x="5575578" y="1318836"/>
            <a:ext cx="183643" cy="624840"/>
          </a:xfrm>
          <a:prstGeom prst="leftBrace">
            <a:avLst/>
          </a:prstGeom>
          <a:ln w="19050">
            <a:solidFill>
              <a:srgbClr val="4495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32695F97-8AF7-092E-E76D-C35B08D0AD64}"/>
              </a:ext>
            </a:extLst>
          </p:cNvPr>
          <p:cNvSpPr/>
          <p:nvPr/>
        </p:nvSpPr>
        <p:spPr>
          <a:xfrm>
            <a:off x="2354267" y="1738536"/>
            <a:ext cx="2286628" cy="600364"/>
          </a:xfrm>
          <a:custGeom>
            <a:avLst/>
            <a:gdLst>
              <a:gd name="connsiteX0" fmla="*/ 2620652 w 2620652"/>
              <a:gd name="connsiteY0" fmla="*/ 0 h 772998"/>
              <a:gd name="connsiteX1" fmla="*/ 461914 w 2620652"/>
              <a:gd name="connsiteY1" fmla="*/ 292231 h 772998"/>
              <a:gd name="connsiteX2" fmla="*/ 0 w 2620652"/>
              <a:gd name="connsiteY2" fmla="*/ 772998 h 772998"/>
            </a:gdLst>
            <a:ahLst/>
            <a:cxnLst>
              <a:cxn ang="0">
                <a:pos x="connsiteX0" y="connsiteY0"/>
              </a:cxn>
              <a:cxn ang="0">
                <a:pos x="connsiteX1" y="connsiteY1"/>
              </a:cxn>
              <a:cxn ang="0">
                <a:pos x="connsiteX2" y="connsiteY2"/>
              </a:cxn>
            </a:cxnLst>
            <a:rect l="l" t="t" r="r" b="b"/>
            <a:pathLst>
              <a:path w="2620652" h="772998">
                <a:moveTo>
                  <a:pt x="2620652" y="0"/>
                </a:moveTo>
                <a:cubicBezTo>
                  <a:pt x="1759670" y="81699"/>
                  <a:pt x="898689" y="163398"/>
                  <a:pt x="461914" y="292231"/>
                </a:cubicBezTo>
                <a:cubicBezTo>
                  <a:pt x="25139" y="421064"/>
                  <a:pt x="12569" y="597031"/>
                  <a:pt x="0" y="772998"/>
                </a:cubicBezTo>
              </a:path>
            </a:pathLst>
          </a:custGeom>
          <a:ln w="9525" cap="flat" cmpd="sng" algn="ctr">
            <a:solidFill>
              <a:srgbClr val="44953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
        <p:nvSpPr>
          <p:cNvPr id="9" name="ZoneTexte 8">
            <a:extLst>
              <a:ext uri="{FF2B5EF4-FFF2-40B4-BE49-F238E27FC236}">
                <a16:creationId xmlns:a16="http://schemas.microsoft.com/office/drawing/2014/main" id="{44B4FDA5-5937-0E3E-A355-E232DD7B2201}"/>
              </a:ext>
            </a:extLst>
          </p:cNvPr>
          <p:cNvSpPr txBox="1"/>
          <p:nvPr/>
        </p:nvSpPr>
        <p:spPr>
          <a:xfrm>
            <a:off x="562608" y="2452355"/>
            <a:ext cx="4370986" cy="1969770"/>
          </a:xfrm>
          <a:prstGeom prst="rect">
            <a:avLst/>
          </a:prstGeom>
          <a:noFill/>
        </p:spPr>
        <p:txBody>
          <a:bodyPr wrap="square" rtlCol="0">
            <a:spAutoFit/>
          </a:bodyPr>
          <a:lstStyle/>
          <a:p>
            <a:pPr algn="just"/>
            <a:r>
              <a:rPr lang="fr-BE" sz="1600" dirty="0">
                <a:solidFill>
                  <a:schemeClr val="accent2">
                    <a:lumMod val="75%"/>
                  </a:schemeClr>
                </a:solidFill>
                <a:latin typeface="Aptos" panose="020B0004020202020204" pitchFamily="34" charset="0"/>
              </a:rPr>
              <a:t>Théoriser, </a:t>
            </a:r>
            <a:r>
              <a:rPr lang="fr-BE" sz="1600" dirty="0">
                <a:latin typeface="Aptos" panose="020B0004020202020204" pitchFamily="34" charset="0"/>
              </a:rPr>
              <a:t>« [c]’est dégager le sens d’un évènement, c’est lier dans un schéma explicatif divers éléments d’une situation, c’est </a:t>
            </a:r>
            <a:r>
              <a:rPr lang="fr-BE" sz="1600" b="1" dirty="0">
                <a:solidFill>
                  <a:schemeClr val="accent2">
                    <a:lumMod val="75%"/>
                  </a:schemeClr>
                </a:solidFill>
                <a:latin typeface="Aptos" panose="020B0004020202020204" pitchFamily="34" charset="0"/>
              </a:rPr>
              <a:t>renouveler la compréhension d’un phénomène </a:t>
            </a:r>
            <a:r>
              <a:rPr lang="fr-BE" sz="1600" dirty="0">
                <a:latin typeface="Aptos" panose="020B0004020202020204" pitchFamily="34" charset="0"/>
              </a:rPr>
              <a:t>en le mettant différemment en lumière. (…)  La théorisation est (…) plus </a:t>
            </a:r>
            <a:r>
              <a:rPr lang="fr-BE" sz="1600" b="1" dirty="0">
                <a:solidFill>
                  <a:schemeClr val="accent2">
                    <a:lumMod val="75%"/>
                  </a:schemeClr>
                </a:solidFill>
                <a:latin typeface="Aptos" panose="020B0004020202020204" pitchFamily="34" charset="0"/>
              </a:rPr>
              <a:t>un processus</a:t>
            </a:r>
            <a:r>
              <a:rPr lang="fr-BE" sz="1600" b="1" dirty="0">
                <a:latin typeface="Aptos" panose="020B0004020202020204" pitchFamily="34" charset="0"/>
              </a:rPr>
              <a:t> </a:t>
            </a:r>
            <a:r>
              <a:rPr lang="fr-BE" sz="1600" dirty="0">
                <a:latin typeface="Aptos" panose="020B0004020202020204" pitchFamily="34" charset="0"/>
              </a:rPr>
              <a:t>qu’un résultat ».</a:t>
            </a:r>
          </a:p>
          <a:p>
            <a:r>
              <a:rPr lang="fr-BE" sz="1000" dirty="0">
                <a:latin typeface="Aptos" panose="020B0004020202020204" pitchFamily="34" charset="0"/>
              </a:rPr>
              <a:t>P. Paillé, 1996, pp. 149-150.</a:t>
            </a:r>
            <a:endParaRPr lang="fr-FR" sz="1000" dirty="0">
              <a:latin typeface="Aptos" panose="020B0004020202020204" pitchFamily="34" charset="0"/>
            </a:endParaRPr>
          </a:p>
        </p:txBody>
      </p:sp>
      <p:sp>
        <p:nvSpPr>
          <p:cNvPr id="10" name="ZoneTexte 9">
            <a:extLst>
              <a:ext uri="{FF2B5EF4-FFF2-40B4-BE49-F238E27FC236}">
                <a16:creationId xmlns:a16="http://schemas.microsoft.com/office/drawing/2014/main" id="{54BF3A28-E46B-B086-DBF7-C0E7F027E5C4}"/>
              </a:ext>
            </a:extLst>
          </p:cNvPr>
          <p:cNvSpPr txBox="1"/>
          <p:nvPr/>
        </p:nvSpPr>
        <p:spPr>
          <a:xfrm>
            <a:off x="3587142" y="4544728"/>
            <a:ext cx="5189702" cy="1477328"/>
          </a:xfrm>
          <a:prstGeom prst="rect">
            <a:avLst/>
          </a:prstGeom>
          <a:noFill/>
        </p:spPr>
        <p:txBody>
          <a:bodyPr wrap="square" rtlCol="0">
            <a:spAutoFit/>
          </a:bodyPr>
          <a:lstStyle/>
          <a:p>
            <a:pPr algn="just"/>
            <a:r>
              <a:rPr lang="fr-BE" sz="1600" dirty="0">
                <a:latin typeface="Aptos" panose="020B0004020202020204" pitchFamily="34" charset="0"/>
              </a:rPr>
              <a:t>L’analyse est « (…) </a:t>
            </a:r>
            <a:r>
              <a:rPr lang="fr-BE" sz="1600" b="1" dirty="0">
                <a:solidFill>
                  <a:schemeClr val="accent2">
                    <a:lumMod val="75%"/>
                  </a:schemeClr>
                </a:solidFill>
                <a:latin typeface="Aptos" panose="020B0004020202020204" pitchFamily="34" charset="0"/>
              </a:rPr>
              <a:t>ancré[e]</a:t>
            </a:r>
            <a:r>
              <a:rPr lang="fr-BE" sz="1600" dirty="0">
                <a:latin typeface="Aptos" panose="020B0004020202020204" pitchFamily="34" charset="0"/>
              </a:rPr>
              <a:t> solidement </a:t>
            </a:r>
            <a:r>
              <a:rPr lang="fr-BE" sz="1600" b="1" dirty="0">
                <a:solidFill>
                  <a:schemeClr val="accent2">
                    <a:lumMod val="75%"/>
                  </a:schemeClr>
                </a:solidFill>
                <a:latin typeface="Aptos" panose="020B0004020202020204" pitchFamily="34" charset="0"/>
              </a:rPr>
              <a:t>dans les données empiriques </a:t>
            </a:r>
            <a:r>
              <a:rPr lang="fr-BE" sz="1600" dirty="0">
                <a:latin typeface="Aptos" panose="020B0004020202020204" pitchFamily="34" charset="0"/>
              </a:rPr>
              <a:t>recueillies ». </a:t>
            </a:r>
          </a:p>
          <a:p>
            <a:pPr algn="just"/>
            <a:r>
              <a:rPr lang="fr-BE" sz="1600" dirty="0">
                <a:latin typeface="Aptos" panose="020B0004020202020204" pitchFamily="34" charset="0"/>
              </a:rPr>
              <a:t>=&gt; Méthode oblige constamment à </a:t>
            </a:r>
            <a:r>
              <a:rPr lang="fr-BE" sz="1600" b="1" dirty="0">
                <a:solidFill>
                  <a:schemeClr val="accent2">
                    <a:lumMod val="75%"/>
                  </a:schemeClr>
                </a:solidFill>
                <a:latin typeface="Aptos" panose="020B0004020202020204" pitchFamily="34" charset="0"/>
              </a:rPr>
              <a:t>vérifier  l’étroite correspondance</a:t>
            </a:r>
            <a:r>
              <a:rPr lang="fr-BE" sz="1600" dirty="0">
                <a:latin typeface="Aptos" panose="020B0004020202020204" pitchFamily="34" charset="0"/>
              </a:rPr>
              <a:t> des éléments dégagés avec les données. </a:t>
            </a:r>
          </a:p>
          <a:p>
            <a:pPr algn="just"/>
            <a:r>
              <a:rPr lang="fr-BE" sz="1000" dirty="0">
                <a:latin typeface="Aptos" panose="020B0004020202020204" pitchFamily="34" charset="0"/>
              </a:rPr>
              <a:t>P. Paillé, 1996, pp. 150.</a:t>
            </a:r>
            <a:endParaRPr lang="fr-FR" sz="1000" dirty="0">
              <a:latin typeface="Aptos" panose="020B0004020202020204" pitchFamily="34" charset="0"/>
            </a:endParaRPr>
          </a:p>
        </p:txBody>
      </p:sp>
      <p:sp>
        <p:nvSpPr>
          <p:cNvPr id="11" name="Forme libre : forme 10">
            <a:extLst>
              <a:ext uri="{FF2B5EF4-FFF2-40B4-BE49-F238E27FC236}">
                <a16:creationId xmlns:a16="http://schemas.microsoft.com/office/drawing/2014/main" id="{3E48D75D-0909-B5D6-1CF4-E66E5618E07C}"/>
              </a:ext>
            </a:extLst>
          </p:cNvPr>
          <p:cNvSpPr/>
          <p:nvPr/>
        </p:nvSpPr>
        <p:spPr>
          <a:xfrm>
            <a:off x="5646421" y="1799740"/>
            <a:ext cx="1417320" cy="2426234"/>
          </a:xfrm>
          <a:custGeom>
            <a:avLst/>
            <a:gdLst>
              <a:gd name="connsiteX0" fmla="*/ 0 w 1659117"/>
              <a:gd name="connsiteY0" fmla="*/ 0 h 1734532"/>
              <a:gd name="connsiteX1" fmla="*/ 1376313 w 1659117"/>
              <a:gd name="connsiteY1" fmla="*/ 414780 h 1734532"/>
              <a:gd name="connsiteX2" fmla="*/ 1649690 w 1659117"/>
              <a:gd name="connsiteY2" fmla="*/ 1696825 h 1734532"/>
              <a:gd name="connsiteX3" fmla="*/ 1649690 w 1659117"/>
              <a:gd name="connsiteY3" fmla="*/ 1696825 h 1734532"/>
              <a:gd name="connsiteX4" fmla="*/ 1659117 w 1659117"/>
              <a:gd name="connsiteY4" fmla="*/ 1734532 h 173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117" h="1734532">
                <a:moveTo>
                  <a:pt x="0" y="0"/>
                </a:moveTo>
                <a:cubicBezTo>
                  <a:pt x="550682" y="65988"/>
                  <a:pt x="1101365" y="131976"/>
                  <a:pt x="1376313" y="414780"/>
                </a:cubicBezTo>
                <a:cubicBezTo>
                  <a:pt x="1651261" y="697584"/>
                  <a:pt x="1649690" y="1696825"/>
                  <a:pt x="1649690" y="1696825"/>
                </a:cubicBezTo>
                <a:lnTo>
                  <a:pt x="1649690" y="1696825"/>
                </a:lnTo>
                <a:lnTo>
                  <a:pt x="1659117" y="1734532"/>
                </a:lnTo>
              </a:path>
            </a:pathLst>
          </a:custGeom>
          <a:noFill/>
          <a:ln w="9525">
            <a:solidFill>
              <a:srgbClr val="449535"/>
            </a:solidFill>
            <a:headEnd type="none" w="med" len="med"/>
            <a:tailEnd type="arrow" w="med" len="med"/>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7F3E36F-5FF1-1373-BE43-FD6EF3D4089D}"/>
              </a:ext>
            </a:extLst>
          </p:cNvPr>
          <p:cNvSpPr/>
          <p:nvPr/>
        </p:nvSpPr>
        <p:spPr>
          <a:xfrm>
            <a:off x="595419" y="2447135"/>
            <a:ext cx="4338176" cy="1966698"/>
          </a:xfrm>
          <a:prstGeom prst="rect">
            <a:avLst/>
          </a:prstGeom>
          <a:noFill/>
          <a:ln w="19050">
            <a:solidFill>
              <a:srgbClr val="449535"/>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8C96A830-4858-4E56-0BD0-E1A9596EB4E7}"/>
              </a:ext>
            </a:extLst>
          </p:cNvPr>
          <p:cNvSpPr/>
          <p:nvPr/>
        </p:nvSpPr>
        <p:spPr>
          <a:xfrm>
            <a:off x="3587142" y="4531215"/>
            <a:ext cx="5189702" cy="1477327"/>
          </a:xfrm>
          <a:prstGeom prst="rect">
            <a:avLst/>
          </a:prstGeom>
          <a:noFill/>
          <a:ln w="19050">
            <a:solidFill>
              <a:srgbClr val="449535"/>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E614591-F4FD-2A7C-2C18-D7B76C65AE8E}"/>
              </a:ext>
            </a:extLst>
          </p:cNvPr>
          <p:cNvSpPr txBox="1"/>
          <p:nvPr/>
        </p:nvSpPr>
        <p:spPr>
          <a:xfrm>
            <a:off x="2613660" y="1236364"/>
            <a:ext cx="5676900" cy="369332"/>
          </a:xfrm>
          <a:prstGeom prst="rect">
            <a:avLst/>
          </a:prstGeom>
          <a:noFill/>
        </p:spPr>
        <p:txBody>
          <a:bodyPr wrap="square" rtlCol="0">
            <a:spAutoFit/>
          </a:bodyPr>
          <a:lstStyle/>
          <a:p>
            <a:r>
              <a:rPr lang="fr-BE" b="1" dirty="0"/>
              <a:t>Méthode de la théorisation ancrée</a:t>
            </a:r>
          </a:p>
        </p:txBody>
      </p:sp>
    </p:spTree>
    <p:extLst>
      <p:ext uri="{BB962C8B-B14F-4D97-AF65-F5344CB8AC3E}">
        <p14:creationId xmlns:p14="http://schemas.microsoft.com/office/powerpoint/2010/main" val="38251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animBg="1"/>
      <p:bldP spid="13" grpId="0" animBg="1"/>
    </p:bldLst>
  </p:timing>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FC38644-116C-9738-3EE7-B9E0A35E640C}"/>
              </a:ext>
            </a:extLst>
          </p:cNvPr>
          <p:cNvSpPr>
            <a:spLocks noGrp="1"/>
          </p:cNvSpPr>
          <p:nvPr>
            <p:ph type="title"/>
          </p:nvPr>
        </p:nvSpPr>
        <p:spPr>
          <a:xfrm>
            <a:off x="457200" y="274638"/>
            <a:ext cx="8229600" cy="1143000"/>
          </a:xfrm>
        </p:spPr>
        <p:txBody>
          <a:bodyPr/>
          <a:lstStyle/>
          <a:p>
            <a:r>
              <a:rPr lang="fr-BE" sz="3500" dirty="0">
                <a:solidFill>
                  <a:srgbClr val="449535"/>
                </a:solidFill>
                <a:latin typeface="Aptos" panose="020B0004020202020204" pitchFamily="34" charset="0"/>
              </a:rPr>
              <a:t>2. Analyse empirique : méthode d’analyse</a:t>
            </a:r>
          </a:p>
        </p:txBody>
      </p:sp>
      <p:sp>
        <p:nvSpPr>
          <p:cNvPr id="5" name="Espace réservé du contenu 2">
            <a:extLst>
              <a:ext uri="{FF2B5EF4-FFF2-40B4-BE49-F238E27FC236}">
                <a16:creationId xmlns:a16="http://schemas.microsoft.com/office/drawing/2014/main" id="{9E3BAA97-F8AB-53D4-BE42-FA1097412EEB}"/>
              </a:ext>
            </a:extLst>
          </p:cNvPr>
          <p:cNvSpPr>
            <a:spLocks noGrp="1"/>
          </p:cNvSpPr>
          <p:nvPr>
            <p:ph idx="1"/>
          </p:nvPr>
        </p:nvSpPr>
        <p:spPr>
          <a:xfrm>
            <a:off x="457200" y="1600200"/>
            <a:ext cx="8229600" cy="4525963"/>
          </a:xfrm>
        </p:spPr>
        <p:txBody>
          <a:bodyPr/>
          <a:lstStyle/>
          <a:p>
            <a:pPr marL="0" indent="0">
              <a:buNone/>
            </a:pPr>
            <a:r>
              <a:rPr lang="fr-BE" sz="2400" dirty="0">
                <a:latin typeface="Aptos" panose="020B0004020202020204" pitchFamily="34" charset="0"/>
              </a:rPr>
              <a:t>6 étapes non-linéaires : </a:t>
            </a:r>
          </a:p>
          <a:p>
            <a:pPr marL="514350" indent="-514350">
              <a:buClr>
                <a:srgbClr val="449535"/>
              </a:buClr>
              <a:buAutoNum type="arabicPeriod"/>
            </a:pPr>
            <a:r>
              <a:rPr lang="fr-BE" sz="2400" dirty="0">
                <a:latin typeface="Aptos" panose="020B0004020202020204" pitchFamily="34" charset="0"/>
              </a:rPr>
              <a:t>La </a:t>
            </a:r>
            <a:r>
              <a:rPr lang="fr-BE" sz="2400" dirty="0">
                <a:solidFill>
                  <a:srgbClr val="449535"/>
                </a:solidFill>
                <a:latin typeface="Aptos" panose="020B0004020202020204" pitchFamily="34" charset="0"/>
              </a:rPr>
              <a:t>codification</a:t>
            </a:r>
            <a:r>
              <a:rPr lang="fr-BE" sz="2400" dirty="0">
                <a:latin typeface="Aptos" panose="020B0004020202020204" pitchFamily="34" charset="0"/>
              </a:rPr>
              <a:t> = mettre des mots proches du texte ;</a:t>
            </a:r>
          </a:p>
          <a:p>
            <a:pPr marL="514350" indent="-514350">
              <a:buClr>
                <a:srgbClr val="449535"/>
              </a:buClr>
              <a:buAutoNum type="arabicPeriod"/>
            </a:pPr>
            <a:r>
              <a:rPr lang="fr-BE" sz="2400" dirty="0">
                <a:latin typeface="Aptos" panose="020B0004020202020204" pitchFamily="34" charset="0"/>
              </a:rPr>
              <a:t>La </a:t>
            </a:r>
            <a:r>
              <a:rPr lang="fr-BE" sz="2400" dirty="0">
                <a:solidFill>
                  <a:srgbClr val="449535"/>
                </a:solidFill>
                <a:latin typeface="Aptos" panose="020B0004020202020204" pitchFamily="34" charset="0"/>
              </a:rPr>
              <a:t>catégorisation</a:t>
            </a:r>
            <a:r>
              <a:rPr lang="fr-BE" sz="2400" dirty="0">
                <a:latin typeface="Aptos" panose="020B0004020202020204" pitchFamily="34" charset="0"/>
              </a:rPr>
              <a:t> = nommer de manière englobante ;</a:t>
            </a:r>
          </a:p>
          <a:p>
            <a:pPr marL="514350" indent="-514350">
              <a:buClr>
                <a:srgbClr val="449535"/>
              </a:buClr>
              <a:buAutoNum type="arabicPeriod"/>
            </a:pPr>
            <a:r>
              <a:rPr lang="fr-BE" sz="2400" dirty="0">
                <a:latin typeface="Aptos" panose="020B0004020202020204" pitchFamily="34" charset="0"/>
              </a:rPr>
              <a:t>La </a:t>
            </a:r>
            <a:r>
              <a:rPr lang="fr-BE" sz="2400" dirty="0">
                <a:solidFill>
                  <a:srgbClr val="449535"/>
                </a:solidFill>
                <a:latin typeface="Aptos" panose="020B0004020202020204" pitchFamily="34" charset="0"/>
              </a:rPr>
              <a:t>mise en relation </a:t>
            </a:r>
            <a:r>
              <a:rPr lang="fr-BE" sz="2400" dirty="0">
                <a:latin typeface="Aptos" panose="020B0004020202020204" pitchFamily="34" charset="0"/>
              </a:rPr>
              <a:t>= lien entre les éléments relevés ;</a:t>
            </a:r>
          </a:p>
          <a:p>
            <a:pPr marL="514350" indent="-514350">
              <a:buClr>
                <a:srgbClr val="449535"/>
              </a:buClr>
              <a:buAutoNum type="arabicPeriod"/>
            </a:pPr>
            <a:r>
              <a:rPr lang="fr-BE" sz="2400" dirty="0">
                <a:latin typeface="Aptos" panose="020B0004020202020204" pitchFamily="34" charset="0"/>
              </a:rPr>
              <a:t>L’</a:t>
            </a:r>
            <a:r>
              <a:rPr lang="fr-BE" sz="2400" dirty="0">
                <a:solidFill>
                  <a:srgbClr val="449535"/>
                </a:solidFill>
                <a:latin typeface="Aptos" panose="020B0004020202020204" pitchFamily="34" charset="0"/>
              </a:rPr>
              <a:t>intégration</a:t>
            </a:r>
            <a:r>
              <a:rPr lang="fr-BE" sz="2400" dirty="0">
                <a:latin typeface="Aptos" panose="020B0004020202020204" pitchFamily="34" charset="0"/>
              </a:rPr>
              <a:t> = voir émerger un phénomène général ;</a:t>
            </a:r>
          </a:p>
          <a:p>
            <a:pPr marL="514350" indent="-514350">
              <a:buClr>
                <a:srgbClr val="449535"/>
              </a:buClr>
              <a:buAutoNum type="arabicPeriod"/>
            </a:pPr>
            <a:r>
              <a:rPr lang="fr-BE" sz="2400" dirty="0">
                <a:latin typeface="Aptos" panose="020B0004020202020204" pitchFamily="34" charset="0"/>
              </a:rPr>
              <a:t>La </a:t>
            </a:r>
            <a:r>
              <a:rPr lang="fr-BE" sz="2400" dirty="0">
                <a:solidFill>
                  <a:srgbClr val="449535"/>
                </a:solidFill>
                <a:latin typeface="Aptos" panose="020B0004020202020204" pitchFamily="34" charset="0"/>
              </a:rPr>
              <a:t>modélisation</a:t>
            </a:r>
            <a:r>
              <a:rPr lang="fr-BE" sz="2400" dirty="0">
                <a:latin typeface="Aptos" panose="020B0004020202020204" pitchFamily="34" charset="0"/>
              </a:rPr>
              <a:t> = comprendre les interactions ;</a:t>
            </a:r>
          </a:p>
          <a:p>
            <a:pPr marL="514350" indent="-514350">
              <a:buClr>
                <a:srgbClr val="449535"/>
              </a:buClr>
              <a:buAutoNum type="arabicPeriod"/>
            </a:pPr>
            <a:r>
              <a:rPr lang="fr-BE" sz="2400" dirty="0">
                <a:latin typeface="Aptos" panose="020B0004020202020204" pitchFamily="34" charset="0"/>
              </a:rPr>
              <a:t>La </a:t>
            </a:r>
            <a:r>
              <a:rPr lang="fr-BE" sz="2400" dirty="0">
                <a:solidFill>
                  <a:srgbClr val="449535"/>
                </a:solidFill>
                <a:latin typeface="Aptos" panose="020B0004020202020204" pitchFamily="34" charset="0"/>
              </a:rPr>
              <a:t>théorisation</a:t>
            </a:r>
            <a:r>
              <a:rPr lang="fr-BE" sz="2400" dirty="0">
                <a:latin typeface="Aptos" panose="020B0004020202020204" pitchFamily="34" charset="0"/>
              </a:rPr>
              <a:t> = aboutissement à une « </a:t>
            </a:r>
            <a:r>
              <a:rPr lang="fr-BE" sz="2400" i="1" dirty="0">
                <a:latin typeface="Aptos" panose="020B0004020202020204" pitchFamily="34" charset="0"/>
              </a:rPr>
              <a:t>théorie</a:t>
            </a:r>
            <a:r>
              <a:rPr lang="fr-BE" sz="2400" dirty="0">
                <a:latin typeface="Aptos" panose="020B0004020202020204" pitchFamily="34" charset="0"/>
              </a:rPr>
              <a:t> ».</a:t>
            </a:r>
          </a:p>
          <a:p>
            <a:pPr marL="514350" indent="-514350">
              <a:buAutoNum type="arabicPeriod"/>
            </a:pPr>
            <a:endParaRPr lang="fr-FR" dirty="0">
              <a:latin typeface="+mj-lt"/>
            </a:endParaRPr>
          </a:p>
        </p:txBody>
      </p:sp>
    </p:spTree>
    <p:extLst>
      <p:ext uri="{BB962C8B-B14F-4D97-AF65-F5344CB8AC3E}">
        <p14:creationId xmlns:p14="http://schemas.microsoft.com/office/powerpoint/2010/main" val="1233268085"/>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5CEEC2-FD1F-42D2-6B3C-BA8F28328F57}"/>
              </a:ext>
            </a:extLst>
          </p:cNvPr>
          <p:cNvSpPr>
            <a:spLocks noGrp="1"/>
          </p:cNvSpPr>
          <p:nvPr>
            <p:ph idx="1"/>
          </p:nvPr>
        </p:nvSpPr>
        <p:spPr>
          <a:xfrm>
            <a:off x="249809" y="1204275"/>
            <a:ext cx="8997885" cy="2736130"/>
          </a:xfrm>
        </p:spPr>
        <p:txBody>
          <a:bodyPr/>
          <a:lstStyle/>
          <a:p>
            <a:r>
              <a:rPr lang="fr-BE" u="sng" dirty="0">
                <a:latin typeface="Aptos" panose="020B0004020202020204" pitchFamily="34" charset="0"/>
              </a:rPr>
              <a:t>Corpus d’analyse : </a:t>
            </a:r>
          </a:p>
          <a:p>
            <a:r>
              <a:rPr lang="fr-BE" sz="2400" dirty="0">
                <a:latin typeface="Aptos" panose="020B0004020202020204" pitchFamily="34" charset="0"/>
              </a:rPr>
              <a:t>- </a:t>
            </a:r>
            <a:r>
              <a:rPr lang="fr-BE" sz="2400" dirty="0">
                <a:solidFill>
                  <a:srgbClr val="449535"/>
                </a:solidFill>
                <a:latin typeface="Aptos" panose="020B0004020202020204" pitchFamily="34" charset="0"/>
              </a:rPr>
              <a:t>25 décisions de l’Office des Étrangers </a:t>
            </a:r>
            <a:r>
              <a:rPr lang="fr-BE" sz="2400" dirty="0">
                <a:latin typeface="Aptos" panose="020B0004020202020204" pitchFamily="34" charset="0"/>
              </a:rPr>
              <a:t>;</a:t>
            </a:r>
          </a:p>
          <a:p>
            <a:r>
              <a:rPr lang="fr-BE" sz="2400" dirty="0">
                <a:latin typeface="Aptos" panose="020B0004020202020204" pitchFamily="34" charset="0"/>
              </a:rPr>
              <a:t>- </a:t>
            </a:r>
            <a:r>
              <a:rPr lang="fr-BE" sz="2400" dirty="0">
                <a:solidFill>
                  <a:schemeClr val="accent6">
                    <a:lumMod val="75%"/>
                  </a:schemeClr>
                </a:solidFill>
                <a:latin typeface="Aptos" panose="020B0004020202020204" pitchFamily="34" charset="0"/>
              </a:rPr>
              <a:t>25 décisions du Conseil du Contentieux des Étrangers</a:t>
            </a:r>
            <a:r>
              <a:rPr lang="fr-BE" sz="2400" dirty="0">
                <a:latin typeface="Aptos" panose="020B0004020202020204" pitchFamily="34" charset="0"/>
              </a:rPr>
              <a:t>  ;</a:t>
            </a:r>
          </a:p>
          <a:p>
            <a:r>
              <a:rPr lang="fr-BE" sz="2400" dirty="0">
                <a:latin typeface="Aptos" panose="020B0004020202020204" pitchFamily="34" charset="0"/>
              </a:rPr>
              <a:t>- </a:t>
            </a:r>
            <a:r>
              <a:rPr lang="fr-BE" sz="2400" dirty="0">
                <a:solidFill>
                  <a:schemeClr val="accent2">
                    <a:lumMod val="75%"/>
                  </a:schemeClr>
                </a:solidFill>
                <a:latin typeface="Aptos" panose="020B0004020202020204" pitchFamily="34" charset="0"/>
              </a:rPr>
              <a:t>30 décisions des Cours d’appel </a:t>
            </a:r>
            <a:r>
              <a:rPr lang="fr-BE" sz="2400" dirty="0">
                <a:latin typeface="Aptos" panose="020B0004020202020204" pitchFamily="34" charset="0"/>
              </a:rPr>
              <a:t>;</a:t>
            </a:r>
          </a:p>
          <a:p>
            <a:r>
              <a:rPr lang="fr-BE" sz="2400" dirty="0">
                <a:latin typeface="Aptos" panose="020B0004020202020204" pitchFamily="34" charset="0"/>
              </a:rPr>
              <a:t>- </a:t>
            </a:r>
            <a:r>
              <a:rPr lang="fr-BE" sz="2400" dirty="0">
                <a:solidFill>
                  <a:schemeClr val="accent2">
                    <a:lumMod val="75%"/>
                  </a:schemeClr>
                </a:solidFill>
                <a:latin typeface="Aptos" panose="020B0004020202020204" pitchFamily="34" charset="0"/>
              </a:rPr>
              <a:t>30 décisions des Tribunaux de la jeunesse</a:t>
            </a:r>
            <a:r>
              <a:rPr lang="fr-BE" sz="2400" dirty="0">
                <a:latin typeface="Aptos" panose="020B0004020202020204" pitchFamily="34" charset="0"/>
              </a:rPr>
              <a:t>.</a:t>
            </a:r>
          </a:p>
        </p:txBody>
      </p:sp>
      <p:sp>
        <p:nvSpPr>
          <p:cNvPr id="4" name="Titre 1">
            <a:extLst>
              <a:ext uri="{FF2B5EF4-FFF2-40B4-BE49-F238E27FC236}">
                <a16:creationId xmlns:a16="http://schemas.microsoft.com/office/drawing/2014/main" id="{92E689B0-99F7-87CF-BB65-B95D76FFA023}"/>
              </a:ext>
            </a:extLst>
          </p:cNvPr>
          <p:cNvSpPr>
            <a:spLocks noGrp="1"/>
          </p:cNvSpPr>
          <p:nvPr>
            <p:ph type="title"/>
          </p:nvPr>
        </p:nvSpPr>
        <p:spPr>
          <a:xfrm>
            <a:off x="457200" y="274638"/>
            <a:ext cx="8229600" cy="1143000"/>
          </a:xfrm>
        </p:spPr>
        <p:txBody>
          <a:bodyPr/>
          <a:lstStyle/>
          <a:p>
            <a:r>
              <a:rPr lang="fr-BE" sz="3500" dirty="0">
                <a:solidFill>
                  <a:srgbClr val="449535"/>
                </a:solidFill>
                <a:latin typeface="Aptos" panose="020B0004020202020204" pitchFamily="34" charset="0"/>
              </a:rPr>
              <a:t>3. Analyse empirique : premiers éléments</a:t>
            </a:r>
          </a:p>
        </p:txBody>
      </p:sp>
      <p:sp>
        <p:nvSpPr>
          <p:cNvPr id="2" name="Accolade fermante 1">
            <a:extLst>
              <a:ext uri="{FF2B5EF4-FFF2-40B4-BE49-F238E27FC236}">
                <a16:creationId xmlns:a16="http://schemas.microsoft.com/office/drawing/2014/main" id="{2BF96D67-2347-EC3E-0FAE-B3A7A6F1EB23}"/>
              </a:ext>
            </a:extLst>
          </p:cNvPr>
          <p:cNvSpPr/>
          <p:nvPr/>
        </p:nvSpPr>
        <p:spPr>
          <a:xfrm>
            <a:off x="7918515" y="1687398"/>
            <a:ext cx="207390" cy="923827"/>
          </a:xfrm>
          <a:prstGeom prst="rightBrace">
            <a:avLst/>
          </a:prstGeom>
          <a:ln>
            <a:solidFill>
              <a:srgbClr val="2E3135"/>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BE"/>
          </a:p>
        </p:txBody>
      </p:sp>
      <p:sp>
        <p:nvSpPr>
          <p:cNvPr id="5" name="Accolade fermante 4">
            <a:extLst>
              <a:ext uri="{FF2B5EF4-FFF2-40B4-BE49-F238E27FC236}">
                <a16:creationId xmlns:a16="http://schemas.microsoft.com/office/drawing/2014/main" id="{F2C6B33D-04F5-0693-C4AC-5E0B4DEDE491}"/>
              </a:ext>
            </a:extLst>
          </p:cNvPr>
          <p:cNvSpPr/>
          <p:nvPr/>
        </p:nvSpPr>
        <p:spPr>
          <a:xfrm>
            <a:off x="7918515" y="2711304"/>
            <a:ext cx="207390" cy="923827"/>
          </a:xfrm>
          <a:prstGeom prst="rightBrace">
            <a:avLst/>
          </a:prstGeom>
          <a:ln>
            <a:solidFill>
              <a:srgbClr val="2E3135"/>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fr-BE"/>
          </a:p>
        </p:txBody>
      </p:sp>
      <p:sp>
        <p:nvSpPr>
          <p:cNvPr id="6" name="ZoneTexte 5">
            <a:extLst>
              <a:ext uri="{FF2B5EF4-FFF2-40B4-BE49-F238E27FC236}">
                <a16:creationId xmlns:a16="http://schemas.microsoft.com/office/drawing/2014/main" id="{2423DD22-F63D-128F-0FCB-4EBBAF8FB9A4}"/>
              </a:ext>
            </a:extLst>
          </p:cNvPr>
          <p:cNvSpPr txBox="1"/>
          <p:nvPr/>
        </p:nvSpPr>
        <p:spPr>
          <a:xfrm>
            <a:off x="8253166" y="1687895"/>
            <a:ext cx="325225" cy="923330"/>
          </a:xfrm>
          <a:prstGeom prst="rect">
            <a:avLst/>
          </a:prstGeom>
          <a:noFill/>
        </p:spPr>
        <p:txBody>
          <a:bodyPr wrap="square" rtlCol="0">
            <a:spAutoFit/>
          </a:bodyPr>
          <a:lstStyle/>
          <a:p>
            <a:pPr algn="ctr"/>
            <a:r>
              <a:rPr lang="fr-BE" dirty="0"/>
              <a:t>Mig</a:t>
            </a:r>
          </a:p>
        </p:txBody>
      </p:sp>
      <p:sp>
        <p:nvSpPr>
          <p:cNvPr id="7" name="ZoneTexte 6">
            <a:extLst>
              <a:ext uri="{FF2B5EF4-FFF2-40B4-BE49-F238E27FC236}">
                <a16:creationId xmlns:a16="http://schemas.microsoft.com/office/drawing/2014/main" id="{0BFB5731-D119-0643-EF0A-CF4A98E70845}"/>
              </a:ext>
            </a:extLst>
          </p:cNvPr>
          <p:cNvSpPr txBox="1"/>
          <p:nvPr/>
        </p:nvSpPr>
        <p:spPr>
          <a:xfrm>
            <a:off x="8253166" y="2788290"/>
            <a:ext cx="325225" cy="923330"/>
          </a:xfrm>
          <a:prstGeom prst="rect">
            <a:avLst/>
          </a:prstGeom>
          <a:noFill/>
        </p:spPr>
        <p:txBody>
          <a:bodyPr wrap="square" rtlCol="0">
            <a:spAutoFit/>
          </a:bodyPr>
          <a:lstStyle/>
          <a:p>
            <a:pPr algn="ctr"/>
            <a:r>
              <a:rPr lang="fr-BE" dirty="0" err="1"/>
              <a:t>Séd</a:t>
            </a:r>
            <a:endParaRPr lang="fr-BE" dirty="0"/>
          </a:p>
        </p:txBody>
      </p:sp>
      <p:pic>
        <p:nvPicPr>
          <p:cNvPr id="9" name="Image 8">
            <a:extLst>
              <a:ext uri="{FF2B5EF4-FFF2-40B4-BE49-F238E27FC236}">
                <a16:creationId xmlns:a16="http://schemas.microsoft.com/office/drawing/2014/main" id="{63110EFB-6ADA-1E2B-5323-40B49244B774}"/>
              </a:ext>
            </a:extLst>
          </p:cNvPr>
          <p:cNvPicPr>
            <a:picLocks noChangeAspect="1"/>
          </p:cNvPicPr>
          <p:nvPr/>
        </p:nvPicPr>
        <p:blipFill>
          <a:blip r:embed="rId3"/>
          <a:stretch>
            <a:fillRect/>
          </a:stretch>
        </p:blipFill>
        <p:spPr>
          <a:xfrm>
            <a:off x="781194" y="4226271"/>
            <a:ext cx="3028142" cy="1961609"/>
          </a:xfrm>
          <a:prstGeom prst="rect">
            <a:avLst/>
          </a:prstGeom>
        </p:spPr>
      </p:pic>
      <p:pic>
        <p:nvPicPr>
          <p:cNvPr id="11" name="Image 10">
            <a:extLst>
              <a:ext uri="{FF2B5EF4-FFF2-40B4-BE49-F238E27FC236}">
                <a16:creationId xmlns:a16="http://schemas.microsoft.com/office/drawing/2014/main" id="{F60480FE-D8F4-E058-707B-7032745A5591}"/>
              </a:ext>
            </a:extLst>
          </p:cNvPr>
          <p:cNvPicPr>
            <a:picLocks noChangeAspect="1"/>
          </p:cNvPicPr>
          <p:nvPr/>
        </p:nvPicPr>
        <p:blipFill>
          <a:blip r:embed="rId4"/>
          <a:stretch>
            <a:fillRect/>
          </a:stretch>
        </p:blipFill>
        <p:spPr>
          <a:xfrm>
            <a:off x="3952529" y="3711620"/>
            <a:ext cx="3307009" cy="1764488"/>
          </a:xfrm>
          <a:prstGeom prst="rect">
            <a:avLst/>
          </a:prstGeom>
        </p:spPr>
      </p:pic>
      <p:pic>
        <p:nvPicPr>
          <p:cNvPr id="13" name="Image 12">
            <a:extLst>
              <a:ext uri="{FF2B5EF4-FFF2-40B4-BE49-F238E27FC236}">
                <a16:creationId xmlns:a16="http://schemas.microsoft.com/office/drawing/2014/main" id="{1BCB1003-0FEA-A991-99D8-F2C28240870D}"/>
              </a:ext>
            </a:extLst>
          </p:cNvPr>
          <p:cNvPicPr>
            <a:picLocks noChangeAspect="1"/>
          </p:cNvPicPr>
          <p:nvPr/>
        </p:nvPicPr>
        <p:blipFill>
          <a:blip r:embed="rId5"/>
          <a:stretch>
            <a:fillRect/>
          </a:stretch>
        </p:blipFill>
        <p:spPr>
          <a:xfrm>
            <a:off x="5449306" y="4371384"/>
            <a:ext cx="3198202" cy="1961609"/>
          </a:xfrm>
          <a:prstGeom prst="rect">
            <a:avLst/>
          </a:prstGeom>
        </p:spPr>
      </p:pic>
      <p:pic>
        <p:nvPicPr>
          <p:cNvPr id="15" name="Image 14">
            <a:extLst>
              <a:ext uri="{FF2B5EF4-FFF2-40B4-BE49-F238E27FC236}">
                <a16:creationId xmlns:a16="http://schemas.microsoft.com/office/drawing/2014/main" id="{DE45F50F-B76B-C5C7-3F31-B75B13C2C2B9}"/>
              </a:ext>
            </a:extLst>
          </p:cNvPr>
          <p:cNvPicPr>
            <a:picLocks noChangeAspect="1"/>
          </p:cNvPicPr>
          <p:nvPr/>
        </p:nvPicPr>
        <p:blipFill>
          <a:blip r:embed="rId6"/>
          <a:stretch>
            <a:fillRect/>
          </a:stretch>
        </p:blipFill>
        <p:spPr>
          <a:xfrm>
            <a:off x="3271889" y="4657250"/>
            <a:ext cx="3003611" cy="1915789"/>
          </a:xfrm>
          <a:prstGeom prst="rect">
            <a:avLst/>
          </a:prstGeom>
        </p:spPr>
      </p:pic>
      <p:pic>
        <p:nvPicPr>
          <p:cNvPr id="17" name="Image 16">
            <a:extLst>
              <a:ext uri="{FF2B5EF4-FFF2-40B4-BE49-F238E27FC236}">
                <a16:creationId xmlns:a16="http://schemas.microsoft.com/office/drawing/2014/main" id="{505D497F-B497-4607-E50D-A1FA61FF296F}"/>
              </a:ext>
            </a:extLst>
          </p:cNvPr>
          <p:cNvPicPr>
            <a:picLocks noChangeAspect="1"/>
          </p:cNvPicPr>
          <p:nvPr/>
        </p:nvPicPr>
        <p:blipFill>
          <a:blip r:embed="rId7"/>
          <a:stretch>
            <a:fillRect/>
          </a:stretch>
        </p:blipFill>
        <p:spPr>
          <a:xfrm>
            <a:off x="288306" y="3768351"/>
            <a:ext cx="2771480" cy="1777797"/>
          </a:xfrm>
          <a:prstGeom prst="rect">
            <a:avLst/>
          </a:prstGeom>
        </p:spPr>
      </p:pic>
      <p:pic>
        <p:nvPicPr>
          <p:cNvPr id="19" name="Image 18">
            <a:extLst>
              <a:ext uri="{FF2B5EF4-FFF2-40B4-BE49-F238E27FC236}">
                <a16:creationId xmlns:a16="http://schemas.microsoft.com/office/drawing/2014/main" id="{41BB56B1-FAC2-C0A0-B168-65A98AC0C841}"/>
              </a:ext>
            </a:extLst>
          </p:cNvPr>
          <p:cNvPicPr>
            <a:picLocks noChangeAspect="1"/>
          </p:cNvPicPr>
          <p:nvPr/>
        </p:nvPicPr>
        <p:blipFill>
          <a:blip r:embed="rId8"/>
          <a:stretch>
            <a:fillRect/>
          </a:stretch>
        </p:blipFill>
        <p:spPr>
          <a:xfrm>
            <a:off x="1499182" y="5062089"/>
            <a:ext cx="3198202" cy="1712717"/>
          </a:xfrm>
          <a:prstGeom prst="rect">
            <a:avLst/>
          </a:prstGeom>
        </p:spPr>
      </p:pic>
    </p:spTree>
    <p:extLst>
      <p:ext uri="{BB962C8B-B14F-4D97-AF65-F5344CB8AC3E}">
        <p14:creationId xmlns:p14="http://schemas.microsoft.com/office/powerpoint/2010/main" val="2140566592"/>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F08B3E5-70B1-F27D-355B-21E2AD0917C9}"/>
              </a:ext>
            </a:extLst>
          </p:cNvPr>
          <p:cNvSpPr>
            <a:spLocks noGrp="1"/>
          </p:cNvSpPr>
          <p:nvPr>
            <p:ph type="title"/>
          </p:nvPr>
        </p:nvSpPr>
        <p:spPr>
          <a:xfrm>
            <a:off x="412401" y="143802"/>
            <a:ext cx="8229600" cy="520440"/>
          </a:xfrm>
        </p:spPr>
        <p:txBody>
          <a:bodyPr/>
          <a:lstStyle/>
          <a:p>
            <a:r>
              <a:rPr lang="fr-BE" sz="3200" dirty="0">
                <a:solidFill>
                  <a:srgbClr val="449535"/>
                </a:solidFill>
                <a:latin typeface="Aptos" panose="020B0004020202020204" pitchFamily="34" charset="0"/>
              </a:rPr>
              <a:t>3. Analyse empirique : premiers éléments</a:t>
            </a:r>
          </a:p>
        </p:txBody>
      </p:sp>
      <p:sp>
        <p:nvSpPr>
          <p:cNvPr id="18" name="Rectangle : coins arrondis 17">
            <a:extLst>
              <a:ext uri="{FF2B5EF4-FFF2-40B4-BE49-F238E27FC236}">
                <a16:creationId xmlns:a16="http://schemas.microsoft.com/office/drawing/2014/main" id="{9097F305-2E9C-D07F-54F6-D34606839102}"/>
              </a:ext>
            </a:extLst>
          </p:cNvPr>
          <p:cNvSpPr/>
          <p:nvPr/>
        </p:nvSpPr>
        <p:spPr>
          <a:xfrm>
            <a:off x="98028" y="914459"/>
            <a:ext cx="3345089" cy="1143000"/>
          </a:xfrm>
          <a:prstGeom prst="roundRect">
            <a:avLst/>
          </a:prstGeom>
          <a:noFill/>
        </p:spPr>
        <p:style>
          <a:lnRef idx="2">
            <a:schemeClr val="accent1">
              <a:shade val="15%"/>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100" dirty="0">
              <a:latin typeface="Aptos" panose="020B0004020202020204" pitchFamily="34" charset="0"/>
            </a:endParaRPr>
          </a:p>
        </p:txBody>
      </p:sp>
      <p:sp>
        <p:nvSpPr>
          <p:cNvPr id="19" name="Rectangle : coins arrondis 18">
            <a:extLst>
              <a:ext uri="{FF2B5EF4-FFF2-40B4-BE49-F238E27FC236}">
                <a16:creationId xmlns:a16="http://schemas.microsoft.com/office/drawing/2014/main" id="{2B35229F-08DA-7C5E-11FB-FF90CFAD087B}"/>
              </a:ext>
            </a:extLst>
          </p:cNvPr>
          <p:cNvSpPr/>
          <p:nvPr/>
        </p:nvSpPr>
        <p:spPr>
          <a:xfrm>
            <a:off x="6049997" y="854144"/>
            <a:ext cx="2986348" cy="1208953"/>
          </a:xfrm>
          <a:prstGeom prst="roundRect">
            <a:avLst/>
          </a:prstGeom>
          <a:noFill/>
        </p:spPr>
        <p:style>
          <a:lnRef idx="2">
            <a:schemeClr val="accent1">
              <a:shade val="15%"/>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100" dirty="0">
              <a:latin typeface="Aptos" panose="020B0004020202020204" pitchFamily="34" charset="0"/>
            </a:endParaRPr>
          </a:p>
        </p:txBody>
      </p:sp>
      <p:sp>
        <p:nvSpPr>
          <p:cNvPr id="20" name="ZoneTexte 19">
            <a:extLst>
              <a:ext uri="{FF2B5EF4-FFF2-40B4-BE49-F238E27FC236}">
                <a16:creationId xmlns:a16="http://schemas.microsoft.com/office/drawing/2014/main" id="{DD63EB15-8177-2C84-5370-7AF34F28048B}"/>
              </a:ext>
            </a:extLst>
          </p:cNvPr>
          <p:cNvSpPr txBox="1"/>
          <p:nvPr/>
        </p:nvSpPr>
        <p:spPr>
          <a:xfrm>
            <a:off x="429693" y="924205"/>
            <a:ext cx="3187176" cy="261610"/>
          </a:xfrm>
          <a:prstGeom prst="rect">
            <a:avLst/>
          </a:prstGeom>
          <a:noFill/>
        </p:spPr>
        <p:txBody>
          <a:bodyPr wrap="square" rtlCol="0">
            <a:spAutoFit/>
          </a:bodyPr>
          <a:lstStyle/>
          <a:p>
            <a:r>
              <a:rPr lang="en-GB" sz="1100" b="1" dirty="0">
                <a:latin typeface="Aptos" panose="020B0004020202020204" pitchFamily="34" charset="0"/>
              </a:rPr>
              <a:t>Droits </a:t>
            </a:r>
            <a:r>
              <a:rPr lang="fr-BE" sz="1100" b="1" dirty="0">
                <a:latin typeface="Aptos" panose="020B0004020202020204" pitchFamily="34" charset="0"/>
              </a:rPr>
              <a:t>fondamentaux</a:t>
            </a:r>
            <a:r>
              <a:rPr lang="en-GB" sz="1100" b="1" dirty="0">
                <a:latin typeface="Aptos" panose="020B0004020202020204" pitchFamily="34" charset="0"/>
              </a:rPr>
              <a:t> </a:t>
            </a:r>
            <a:r>
              <a:rPr lang="en-GB" sz="1100" dirty="0">
                <a:latin typeface="Aptos" panose="020B0004020202020204" pitchFamily="34" charset="0"/>
              </a:rPr>
              <a:t>(8 CEDH, 3 CIDE)</a:t>
            </a:r>
          </a:p>
        </p:txBody>
      </p:sp>
      <p:sp>
        <p:nvSpPr>
          <p:cNvPr id="21" name="ZoneTexte 20">
            <a:extLst>
              <a:ext uri="{FF2B5EF4-FFF2-40B4-BE49-F238E27FC236}">
                <a16:creationId xmlns:a16="http://schemas.microsoft.com/office/drawing/2014/main" id="{D35E210E-B798-4A0A-65E4-E5BB0A952031}"/>
              </a:ext>
            </a:extLst>
          </p:cNvPr>
          <p:cNvSpPr txBox="1"/>
          <p:nvPr/>
        </p:nvSpPr>
        <p:spPr>
          <a:xfrm>
            <a:off x="6802408" y="848514"/>
            <a:ext cx="1874765" cy="261610"/>
          </a:xfrm>
          <a:prstGeom prst="rect">
            <a:avLst/>
          </a:prstGeom>
          <a:noFill/>
        </p:spPr>
        <p:txBody>
          <a:bodyPr wrap="square" rtlCol="0">
            <a:spAutoFit/>
          </a:bodyPr>
          <a:lstStyle/>
          <a:p>
            <a:r>
              <a:rPr lang="en-GB" sz="1100" b="1" dirty="0">
                <a:latin typeface="Aptos" panose="020B0004020202020204" pitchFamily="34" charset="0"/>
              </a:rPr>
              <a:t>Politique migratoire</a:t>
            </a:r>
          </a:p>
        </p:txBody>
      </p:sp>
      <p:sp>
        <p:nvSpPr>
          <p:cNvPr id="22" name="ZoneTexte 21">
            <a:extLst>
              <a:ext uri="{FF2B5EF4-FFF2-40B4-BE49-F238E27FC236}">
                <a16:creationId xmlns:a16="http://schemas.microsoft.com/office/drawing/2014/main" id="{9B404B39-F4E6-E142-5A64-9ACE9F315F7D}"/>
              </a:ext>
            </a:extLst>
          </p:cNvPr>
          <p:cNvSpPr txBox="1"/>
          <p:nvPr/>
        </p:nvSpPr>
        <p:spPr>
          <a:xfrm>
            <a:off x="113838" y="1179380"/>
            <a:ext cx="3319777" cy="769441"/>
          </a:xfrm>
          <a:prstGeom prst="rect">
            <a:avLst/>
          </a:prstGeom>
          <a:noFill/>
        </p:spPr>
        <p:txBody>
          <a:bodyPr wrap="square" rtlCol="0">
            <a:spAutoFit/>
          </a:bodyPr>
          <a:lstStyle/>
          <a:p>
            <a:r>
              <a:rPr lang="en-GB" sz="1100" dirty="0">
                <a:latin typeface="Aptos" panose="020B0004020202020204" pitchFamily="34" charset="0"/>
              </a:rPr>
              <a:t>-&gt; </a:t>
            </a:r>
            <a:r>
              <a:rPr lang="fr-BE" sz="1100" dirty="0">
                <a:latin typeface="Aptos" panose="020B0004020202020204" pitchFamily="34" charset="0"/>
              </a:rPr>
              <a:t>Logique</a:t>
            </a:r>
            <a:r>
              <a:rPr lang="en-GB" sz="1100" dirty="0">
                <a:latin typeface="Aptos" panose="020B0004020202020204" pitchFamily="34" charset="0"/>
              </a:rPr>
              <a:t> de convergence des intérêts </a:t>
            </a:r>
          </a:p>
          <a:p>
            <a:r>
              <a:rPr lang="en-GB" sz="1100" dirty="0">
                <a:latin typeface="Aptos" panose="020B0004020202020204" pitchFamily="34" charset="0"/>
              </a:rPr>
              <a:t>(respect des intérêts individuels </a:t>
            </a:r>
            <a:r>
              <a:rPr lang="fr-FR" sz="1100" dirty="0">
                <a:solidFill>
                  <a:srgbClr val="040C28"/>
                </a:solidFill>
                <a:latin typeface="Aptos" panose="020B0004020202020204" pitchFamily="34" charset="0"/>
              </a:rPr>
              <a:t>= intérêt général)</a:t>
            </a:r>
          </a:p>
          <a:p>
            <a:endParaRPr lang="fr-BE" sz="1100" dirty="0">
              <a:latin typeface="Aptos" panose="020B0004020202020204" pitchFamily="34" charset="0"/>
            </a:endParaRPr>
          </a:p>
          <a:p>
            <a:r>
              <a:rPr lang="en-GB" sz="1100" dirty="0">
                <a:latin typeface="Aptos" panose="020B0004020202020204" pitchFamily="34" charset="0"/>
              </a:rPr>
              <a:t>-&gt; Enfant = sujet de droits fondamentaux</a:t>
            </a:r>
          </a:p>
        </p:txBody>
      </p:sp>
      <p:sp>
        <p:nvSpPr>
          <p:cNvPr id="23" name="ZoneTexte 22">
            <a:extLst>
              <a:ext uri="{FF2B5EF4-FFF2-40B4-BE49-F238E27FC236}">
                <a16:creationId xmlns:a16="http://schemas.microsoft.com/office/drawing/2014/main" id="{3490F6BE-6BC8-072B-8DCB-CE6C13ACE8F8}"/>
              </a:ext>
            </a:extLst>
          </p:cNvPr>
          <p:cNvSpPr txBox="1"/>
          <p:nvPr/>
        </p:nvSpPr>
        <p:spPr>
          <a:xfrm>
            <a:off x="6199047" y="1050482"/>
            <a:ext cx="3768967" cy="830997"/>
          </a:xfrm>
          <a:prstGeom prst="rect">
            <a:avLst/>
          </a:prstGeom>
          <a:noFill/>
        </p:spPr>
        <p:txBody>
          <a:bodyPr wrap="square" rtlCol="0">
            <a:spAutoFit/>
          </a:bodyPr>
          <a:lstStyle/>
          <a:p>
            <a:r>
              <a:rPr lang="en-GB" sz="1200" dirty="0"/>
              <a:t>-&gt; Logique d’opposition des intérêts </a:t>
            </a:r>
          </a:p>
          <a:p>
            <a:r>
              <a:rPr lang="en-GB" sz="1200" dirty="0"/>
              <a:t>(intérêts individuels </a:t>
            </a:r>
            <a:r>
              <a:rPr lang="fr-FR" sz="1200" dirty="0">
                <a:solidFill>
                  <a:srgbClr val="040C28"/>
                </a:solidFill>
                <a:latin typeface="Google Sans"/>
              </a:rPr>
              <a:t>&gt;&lt;</a:t>
            </a:r>
            <a:r>
              <a:rPr lang="fr-FR" sz="1200" b="0" i="0" dirty="0">
                <a:solidFill>
                  <a:srgbClr val="040C28"/>
                </a:solidFill>
                <a:effectLst/>
                <a:latin typeface="Google Sans"/>
              </a:rPr>
              <a:t> intérêt général)</a:t>
            </a:r>
          </a:p>
          <a:p>
            <a:endParaRPr lang="en-GB" sz="1200" dirty="0"/>
          </a:p>
          <a:p>
            <a:r>
              <a:rPr lang="en-GB" sz="1200" dirty="0"/>
              <a:t>-&gt; Enfant = </a:t>
            </a:r>
            <a:r>
              <a:rPr lang="fr-BE" sz="1200" dirty="0"/>
              <a:t>objet</a:t>
            </a:r>
            <a:r>
              <a:rPr lang="en-GB" sz="1200" dirty="0"/>
              <a:t> de politique migratoire</a:t>
            </a:r>
          </a:p>
        </p:txBody>
      </p:sp>
      <p:cxnSp>
        <p:nvCxnSpPr>
          <p:cNvPr id="24" name="Connecteur droit avec flèche 23">
            <a:extLst>
              <a:ext uri="{FF2B5EF4-FFF2-40B4-BE49-F238E27FC236}">
                <a16:creationId xmlns:a16="http://schemas.microsoft.com/office/drawing/2014/main" id="{A1A76796-F491-4342-5410-2C8ABFB96982}"/>
              </a:ext>
            </a:extLst>
          </p:cNvPr>
          <p:cNvCxnSpPr>
            <a:cxnSpLocks/>
          </p:cNvCxnSpPr>
          <p:nvPr/>
        </p:nvCxnSpPr>
        <p:spPr>
          <a:xfrm flipH="1">
            <a:off x="4665896" y="924205"/>
            <a:ext cx="4858" cy="101373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C8703A3-30CF-97C5-47C7-218CE6340785}"/>
              </a:ext>
            </a:extLst>
          </p:cNvPr>
          <p:cNvSpPr/>
          <p:nvPr/>
        </p:nvSpPr>
        <p:spPr>
          <a:xfrm>
            <a:off x="4527201" y="1086429"/>
            <a:ext cx="391490" cy="469300"/>
          </a:xfrm>
          <a:prstGeom prst="rect">
            <a:avLst/>
          </a:prstGeom>
          <a:solidFill>
            <a:schemeClr val="bg1"/>
          </a:solidFill>
          <a:ln>
            <a:solidFill>
              <a:schemeClr val="bg1"/>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sz="1100">
              <a:latin typeface="Aptos" panose="020B0004020202020204" pitchFamily="34" charset="0"/>
            </a:endParaRPr>
          </a:p>
        </p:txBody>
      </p:sp>
      <p:pic>
        <p:nvPicPr>
          <p:cNvPr id="26" name="Picture 8" descr="Inégal - Icônes formes et symboles gratuites">
            <a:extLst>
              <a:ext uri="{FF2B5EF4-FFF2-40B4-BE49-F238E27FC236}">
                <a16:creationId xmlns:a16="http://schemas.microsoft.com/office/drawing/2014/main" id="{4515F07B-F345-5AC5-1168-ABCF4A61C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52517" y="1091194"/>
            <a:ext cx="226751" cy="226751"/>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que 27" descr="Point d’insertion vers la gauche avec un remplissage uni">
            <a:extLst>
              <a:ext uri="{FF2B5EF4-FFF2-40B4-BE49-F238E27FC236}">
                <a16:creationId xmlns:a16="http://schemas.microsoft.com/office/drawing/2014/main" id="{24146009-7BA1-00CC-291D-6C964732C5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7201" y="1314307"/>
            <a:ext cx="268927" cy="268927"/>
          </a:xfrm>
          <a:prstGeom prst="rect">
            <a:avLst/>
          </a:prstGeom>
        </p:spPr>
      </p:pic>
      <p:sp>
        <p:nvSpPr>
          <p:cNvPr id="29" name="Rectangle : coins arrondis 28">
            <a:extLst>
              <a:ext uri="{FF2B5EF4-FFF2-40B4-BE49-F238E27FC236}">
                <a16:creationId xmlns:a16="http://schemas.microsoft.com/office/drawing/2014/main" id="{44ABFD18-CACD-6821-8255-CD27C4513644}"/>
              </a:ext>
            </a:extLst>
          </p:cNvPr>
          <p:cNvSpPr/>
          <p:nvPr/>
        </p:nvSpPr>
        <p:spPr>
          <a:xfrm>
            <a:off x="3927162" y="2013220"/>
            <a:ext cx="1561996" cy="351916"/>
          </a:xfrm>
          <a:prstGeom prst="roundRect">
            <a:avLst/>
          </a:prstGeom>
          <a:solidFill>
            <a:schemeClr val="bg1"/>
          </a:solidFill>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fr-BE" sz="1100" b="1" dirty="0">
                <a:solidFill>
                  <a:schemeClr val="tx1"/>
                </a:solidFill>
                <a:latin typeface="Aptos" panose="020B0004020202020204" pitchFamily="34" charset="0"/>
              </a:rPr>
              <a:t>Techniques de distorsion</a:t>
            </a:r>
            <a:endParaRPr lang="fr-BE" sz="1100" b="1" dirty="0">
              <a:solidFill>
                <a:schemeClr val="tx1"/>
              </a:solidFill>
              <a:highlight>
                <a:srgbClr val="FFFF00"/>
              </a:highlight>
              <a:latin typeface="Aptos" panose="020B0004020202020204" pitchFamily="34" charset="0"/>
            </a:endParaRPr>
          </a:p>
        </p:txBody>
      </p:sp>
      <p:sp>
        <p:nvSpPr>
          <p:cNvPr id="30" name="Ellipse 29">
            <a:extLst>
              <a:ext uri="{FF2B5EF4-FFF2-40B4-BE49-F238E27FC236}">
                <a16:creationId xmlns:a16="http://schemas.microsoft.com/office/drawing/2014/main" id="{0E297EA0-9DF7-5E62-1900-F1F9373A816F}"/>
              </a:ext>
            </a:extLst>
          </p:cNvPr>
          <p:cNvSpPr/>
          <p:nvPr/>
        </p:nvSpPr>
        <p:spPr>
          <a:xfrm>
            <a:off x="94421" y="2968279"/>
            <a:ext cx="2001079" cy="674081"/>
          </a:xfrm>
          <a:prstGeom prst="ellipse">
            <a:avLst/>
          </a:prstGeom>
          <a:solidFill>
            <a:schemeClr val="bg1"/>
          </a:solidFill>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fr-BE" sz="1100" dirty="0">
                <a:solidFill>
                  <a:schemeClr val="tx1"/>
                </a:solidFill>
                <a:latin typeface="Aptos" panose="020B0004020202020204" pitchFamily="34" charset="0"/>
              </a:rPr>
              <a:t>Minimisation des  conséquences de la séparation</a:t>
            </a:r>
          </a:p>
        </p:txBody>
      </p:sp>
      <p:sp>
        <p:nvSpPr>
          <p:cNvPr id="31" name="Ellipse 30">
            <a:extLst>
              <a:ext uri="{FF2B5EF4-FFF2-40B4-BE49-F238E27FC236}">
                <a16:creationId xmlns:a16="http://schemas.microsoft.com/office/drawing/2014/main" id="{3EF9B26C-9648-2742-5818-05FE75D0BA4D}"/>
              </a:ext>
            </a:extLst>
          </p:cNvPr>
          <p:cNvSpPr/>
          <p:nvPr/>
        </p:nvSpPr>
        <p:spPr>
          <a:xfrm>
            <a:off x="4488000" y="3146018"/>
            <a:ext cx="1561996" cy="533899"/>
          </a:xfrm>
          <a:prstGeom prst="ellipse">
            <a:avLst/>
          </a:prstGeom>
          <a:solidFill>
            <a:schemeClr val="bg1"/>
          </a:solidFill>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fr-BE" sz="1100" dirty="0">
                <a:solidFill>
                  <a:schemeClr val="tx1"/>
                </a:solidFill>
                <a:latin typeface="Aptos" panose="020B0004020202020204" pitchFamily="34" charset="0"/>
              </a:rPr>
              <a:t>Culpabilisation du requérant</a:t>
            </a:r>
          </a:p>
        </p:txBody>
      </p:sp>
      <p:sp>
        <p:nvSpPr>
          <p:cNvPr id="32" name="Ellipse 31">
            <a:extLst>
              <a:ext uri="{FF2B5EF4-FFF2-40B4-BE49-F238E27FC236}">
                <a16:creationId xmlns:a16="http://schemas.microsoft.com/office/drawing/2014/main" id="{1CB31C05-B6C2-35ED-D3CE-E04882B68F1D}"/>
              </a:ext>
            </a:extLst>
          </p:cNvPr>
          <p:cNvSpPr/>
          <p:nvPr/>
        </p:nvSpPr>
        <p:spPr>
          <a:xfrm>
            <a:off x="2455780" y="3150384"/>
            <a:ext cx="1476790" cy="716039"/>
          </a:xfrm>
          <a:prstGeom prst="ellipse">
            <a:avLst/>
          </a:prstGeom>
          <a:solidFill>
            <a:schemeClr val="bg1"/>
          </a:solidFill>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fr-BE" sz="1100" dirty="0">
                <a:solidFill>
                  <a:schemeClr val="tx1"/>
                </a:solidFill>
                <a:latin typeface="Aptos" panose="020B0004020202020204" pitchFamily="34" charset="0"/>
              </a:rPr>
              <a:t>Défausse de la charge de la preuve </a:t>
            </a:r>
          </a:p>
        </p:txBody>
      </p:sp>
      <p:sp>
        <p:nvSpPr>
          <p:cNvPr id="33" name="Ellipse 32">
            <a:extLst>
              <a:ext uri="{FF2B5EF4-FFF2-40B4-BE49-F238E27FC236}">
                <a16:creationId xmlns:a16="http://schemas.microsoft.com/office/drawing/2014/main" id="{74DDE5C2-7967-B788-0071-A2FB283314AD}"/>
              </a:ext>
            </a:extLst>
          </p:cNvPr>
          <p:cNvSpPr/>
          <p:nvPr/>
        </p:nvSpPr>
        <p:spPr>
          <a:xfrm>
            <a:off x="6209560" y="2973662"/>
            <a:ext cx="1887864" cy="936813"/>
          </a:xfrm>
          <a:prstGeom prst="ellipse">
            <a:avLst/>
          </a:prstGeom>
          <a:solidFill>
            <a:schemeClr val="bg1"/>
          </a:solidFill>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r>
              <a:rPr lang="fr-BE" sz="1100" dirty="0">
                <a:solidFill>
                  <a:schemeClr val="tx1"/>
                </a:solidFill>
                <a:latin typeface="Aptos" panose="020B0004020202020204" pitchFamily="34" charset="0"/>
              </a:rPr>
              <a:t>Dévoiement et interprétation à minima des droits fondamentaux</a:t>
            </a:r>
          </a:p>
        </p:txBody>
      </p:sp>
      <p:sp>
        <p:nvSpPr>
          <p:cNvPr id="38" name="ZoneTexte 37">
            <a:extLst>
              <a:ext uri="{FF2B5EF4-FFF2-40B4-BE49-F238E27FC236}">
                <a16:creationId xmlns:a16="http://schemas.microsoft.com/office/drawing/2014/main" id="{6C5A5A06-9DC3-26A4-0E6B-FA1F41F7B190}"/>
              </a:ext>
            </a:extLst>
          </p:cNvPr>
          <p:cNvSpPr txBox="1"/>
          <p:nvPr/>
        </p:nvSpPr>
        <p:spPr>
          <a:xfrm>
            <a:off x="7843474" y="4150149"/>
            <a:ext cx="1201104" cy="261610"/>
          </a:xfrm>
          <a:prstGeom prst="rect">
            <a:avLst/>
          </a:prstGeom>
          <a:noFill/>
        </p:spPr>
        <p:txBody>
          <a:bodyPr wrap="square" rtlCol="0">
            <a:spAutoFit/>
          </a:bodyPr>
          <a:lstStyle/>
          <a:p>
            <a:pPr algn="ctr"/>
            <a:r>
              <a:rPr lang="fr-BE" sz="1100" dirty="0">
                <a:latin typeface="Aptos" panose="020B0004020202020204" pitchFamily="34" charset="0"/>
              </a:rPr>
              <a:t>Fond des droits</a:t>
            </a:r>
          </a:p>
        </p:txBody>
      </p:sp>
      <p:cxnSp>
        <p:nvCxnSpPr>
          <p:cNvPr id="39" name="Connecteur droit avec flèche 38">
            <a:extLst>
              <a:ext uri="{FF2B5EF4-FFF2-40B4-BE49-F238E27FC236}">
                <a16:creationId xmlns:a16="http://schemas.microsoft.com/office/drawing/2014/main" id="{51DE579E-C246-72CB-7389-7CCF6E1EA98F}"/>
              </a:ext>
            </a:extLst>
          </p:cNvPr>
          <p:cNvCxnSpPr>
            <a:cxnSpLocks/>
          </p:cNvCxnSpPr>
          <p:nvPr/>
        </p:nvCxnSpPr>
        <p:spPr>
          <a:xfrm flipH="1">
            <a:off x="6638481" y="4075601"/>
            <a:ext cx="535850" cy="107434"/>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F98CAFC6-8E76-979E-3869-4C62794683F2}"/>
              </a:ext>
            </a:extLst>
          </p:cNvPr>
          <p:cNvCxnSpPr>
            <a:cxnSpLocks/>
          </p:cNvCxnSpPr>
          <p:nvPr/>
        </p:nvCxnSpPr>
        <p:spPr>
          <a:xfrm>
            <a:off x="7174331" y="4075601"/>
            <a:ext cx="727333" cy="129541"/>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3F486F49-BF5B-F97D-6C50-DF56DD28C2D1}"/>
              </a:ext>
            </a:extLst>
          </p:cNvPr>
          <p:cNvSpPr txBox="1"/>
          <p:nvPr/>
        </p:nvSpPr>
        <p:spPr>
          <a:xfrm>
            <a:off x="7165752" y="4766211"/>
            <a:ext cx="1025747" cy="430887"/>
          </a:xfrm>
          <a:prstGeom prst="rect">
            <a:avLst/>
          </a:prstGeom>
          <a:noFill/>
        </p:spPr>
        <p:txBody>
          <a:bodyPr wrap="square" rtlCol="0">
            <a:spAutoFit/>
          </a:bodyPr>
          <a:lstStyle/>
          <a:p>
            <a:r>
              <a:rPr lang="fr-BE" sz="1100" b="1" dirty="0">
                <a:solidFill>
                  <a:srgbClr val="449535"/>
                </a:solidFill>
                <a:latin typeface="Aptos" panose="020B0004020202020204" pitchFamily="34" charset="0"/>
              </a:rPr>
              <a:t>Dévoiement I.S.E.</a:t>
            </a:r>
          </a:p>
        </p:txBody>
      </p:sp>
      <p:cxnSp>
        <p:nvCxnSpPr>
          <p:cNvPr id="50" name="Connecteur droit avec flèche 49">
            <a:extLst>
              <a:ext uri="{FF2B5EF4-FFF2-40B4-BE49-F238E27FC236}">
                <a16:creationId xmlns:a16="http://schemas.microsoft.com/office/drawing/2014/main" id="{7859B3D7-B455-5323-6CCE-89C5ABD498BF}"/>
              </a:ext>
            </a:extLst>
          </p:cNvPr>
          <p:cNvCxnSpPr>
            <a:cxnSpLocks/>
            <a:stCxn id="38" idx="2"/>
          </p:cNvCxnSpPr>
          <p:nvPr/>
        </p:nvCxnSpPr>
        <p:spPr>
          <a:xfrm flipH="1">
            <a:off x="7850541" y="4411759"/>
            <a:ext cx="593485" cy="387643"/>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EA27D86B-D06C-FBB4-679F-65958018A3D1}"/>
              </a:ext>
            </a:extLst>
          </p:cNvPr>
          <p:cNvCxnSpPr>
            <a:cxnSpLocks/>
            <a:stCxn id="38" idx="2"/>
          </p:cNvCxnSpPr>
          <p:nvPr/>
        </p:nvCxnSpPr>
        <p:spPr>
          <a:xfrm>
            <a:off x="8444026" y="4411759"/>
            <a:ext cx="193716" cy="816117"/>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682EB972-7281-33D4-E402-013F94668BB2}"/>
              </a:ext>
            </a:extLst>
          </p:cNvPr>
          <p:cNvSpPr txBox="1"/>
          <p:nvPr/>
        </p:nvSpPr>
        <p:spPr>
          <a:xfrm>
            <a:off x="8040061" y="5293600"/>
            <a:ext cx="1103939" cy="430887"/>
          </a:xfrm>
          <a:prstGeom prst="rect">
            <a:avLst/>
          </a:prstGeom>
          <a:noFill/>
        </p:spPr>
        <p:txBody>
          <a:bodyPr wrap="square" rtlCol="0">
            <a:spAutoFit/>
          </a:bodyPr>
          <a:lstStyle/>
          <a:p>
            <a:r>
              <a:rPr lang="fr-BE" sz="1100" b="1" dirty="0">
                <a:solidFill>
                  <a:srgbClr val="449535"/>
                </a:solidFill>
                <a:latin typeface="Aptos" panose="020B0004020202020204" pitchFamily="34" charset="0"/>
              </a:rPr>
              <a:t>Interprétation à minima V.F.</a:t>
            </a:r>
          </a:p>
        </p:txBody>
      </p:sp>
      <p:sp>
        <p:nvSpPr>
          <p:cNvPr id="56" name="Forme libre : forme 55">
            <a:extLst>
              <a:ext uri="{FF2B5EF4-FFF2-40B4-BE49-F238E27FC236}">
                <a16:creationId xmlns:a16="http://schemas.microsoft.com/office/drawing/2014/main" id="{9542FAEA-086C-31F3-FD2A-B99FCEED7034}"/>
              </a:ext>
            </a:extLst>
          </p:cNvPr>
          <p:cNvSpPr/>
          <p:nvPr/>
        </p:nvSpPr>
        <p:spPr>
          <a:xfrm>
            <a:off x="1143000" y="2352924"/>
            <a:ext cx="3579946" cy="620738"/>
          </a:xfrm>
          <a:custGeom>
            <a:avLst/>
            <a:gdLst>
              <a:gd name="connsiteX0" fmla="*/ 2405496 w 2416562"/>
              <a:gd name="connsiteY0" fmla="*/ 0 h 427383"/>
              <a:gd name="connsiteX1" fmla="*/ 2107322 w 2416562"/>
              <a:gd name="connsiteY1" fmla="*/ 198783 h 427383"/>
              <a:gd name="connsiteX2" fmla="*/ 348096 w 2416562"/>
              <a:gd name="connsiteY2" fmla="*/ 208722 h 427383"/>
              <a:gd name="connsiteX3" fmla="*/ 227 w 2416562"/>
              <a:gd name="connsiteY3" fmla="*/ 427383 h 427383"/>
            </a:gdLst>
            <a:ahLst/>
            <a:cxnLst>
              <a:cxn ang="0">
                <a:pos x="connsiteX0" y="connsiteY0"/>
              </a:cxn>
              <a:cxn ang="0">
                <a:pos x="connsiteX1" y="connsiteY1"/>
              </a:cxn>
              <a:cxn ang="0">
                <a:pos x="connsiteX2" y="connsiteY2"/>
              </a:cxn>
              <a:cxn ang="0">
                <a:pos x="connsiteX3" y="connsiteY3"/>
              </a:cxn>
            </a:cxnLst>
            <a:rect l="l" t="t" r="r" b="b"/>
            <a:pathLst>
              <a:path w="2416562" h="427383">
                <a:moveTo>
                  <a:pt x="2405496" y="0"/>
                </a:moveTo>
                <a:cubicBezTo>
                  <a:pt x="2427859" y="81998"/>
                  <a:pt x="2450222" y="163996"/>
                  <a:pt x="2107322" y="198783"/>
                </a:cubicBezTo>
                <a:cubicBezTo>
                  <a:pt x="1764422" y="233570"/>
                  <a:pt x="699278" y="170622"/>
                  <a:pt x="348096" y="208722"/>
                </a:cubicBezTo>
                <a:cubicBezTo>
                  <a:pt x="-3087" y="246822"/>
                  <a:pt x="-1430" y="337102"/>
                  <a:pt x="227" y="427383"/>
                </a:cubicBezTo>
              </a:path>
            </a:pathLst>
          </a:custGeom>
          <a:noFill/>
          <a:ln w="19050">
            <a:headEnd type="none" w="med" len="med"/>
            <a:tailEnd type="arrow" w="med" len="med"/>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sz="1100" dirty="0">
              <a:latin typeface="Aptos" panose="020B0004020202020204" pitchFamily="34" charset="0"/>
            </a:endParaRPr>
          </a:p>
        </p:txBody>
      </p:sp>
      <p:sp>
        <p:nvSpPr>
          <p:cNvPr id="57" name="Forme libre : forme 56">
            <a:extLst>
              <a:ext uri="{FF2B5EF4-FFF2-40B4-BE49-F238E27FC236}">
                <a16:creationId xmlns:a16="http://schemas.microsoft.com/office/drawing/2014/main" id="{EB17D8B6-B1CB-3902-73D4-EA7B0E11AF20}"/>
              </a:ext>
            </a:extLst>
          </p:cNvPr>
          <p:cNvSpPr/>
          <p:nvPr/>
        </p:nvSpPr>
        <p:spPr>
          <a:xfrm flipH="1">
            <a:off x="4722946" y="2365136"/>
            <a:ext cx="656774" cy="780882"/>
          </a:xfrm>
          <a:custGeom>
            <a:avLst/>
            <a:gdLst>
              <a:gd name="connsiteX0" fmla="*/ 2405496 w 2416562"/>
              <a:gd name="connsiteY0" fmla="*/ 0 h 427383"/>
              <a:gd name="connsiteX1" fmla="*/ 2107322 w 2416562"/>
              <a:gd name="connsiteY1" fmla="*/ 198783 h 427383"/>
              <a:gd name="connsiteX2" fmla="*/ 348096 w 2416562"/>
              <a:gd name="connsiteY2" fmla="*/ 208722 h 427383"/>
              <a:gd name="connsiteX3" fmla="*/ 227 w 2416562"/>
              <a:gd name="connsiteY3" fmla="*/ 427383 h 427383"/>
            </a:gdLst>
            <a:ahLst/>
            <a:cxnLst>
              <a:cxn ang="0">
                <a:pos x="connsiteX0" y="connsiteY0"/>
              </a:cxn>
              <a:cxn ang="0">
                <a:pos x="connsiteX1" y="connsiteY1"/>
              </a:cxn>
              <a:cxn ang="0">
                <a:pos x="connsiteX2" y="connsiteY2"/>
              </a:cxn>
              <a:cxn ang="0">
                <a:pos x="connsiteX3" y="connsiteY3"/>
              </a:cxn>
            </a:cxnLst>
            <a:rect l="l" t="t" r="r" b="b"/>
            <a:pathLst>
              <a:path w="2416562" h="427383">
                <a:moveTo>
                  <a:pt x="2405496" y="0"/>
                </a:moveTo>
                <a:cubicBezTo>
                  <a:pt x="2427859" y="81998"/>
                  <a:pt x="2450222" y="163996"/>
                  <a:pt x="2107322" y="198783"/>
                </a:cubicBezTo>
                <a:cubicBezTo>
                  <a:pt x="1764422" y="233570"/>
                  <a:pt x="699278" y="170622"/>
                  <a:pt x="348096" y="208722"/>
                </a:cubicBezTo>
                <a:cubicBezTo>
                  <a:pt x="-3087" y="246822"/>
                  <a:pt x="-1430" y="337102"/>
                  <a:pt x="227" y="427383"/>
                </a:cubicBezTo>
              </a:path>
            </a:pathLst>
          </a:custGeom>
          <a:noFill/>
          <a:ln w="19050">
            <a:headEnd type="none" w="med" len="med"/>
            <a:tailEnd type="arrow" w="med" len="med"/>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sz="1100" dirty="0">
              <a:latin typeface="Aptos" panose="020B0004020202020204" pitchFamily="34" charset="0"/>
            </a:endParaRPr>
          </a:p>
        </p:txBody>
      </p:sp>
      <p:sp>
        <p:nvSpPr>
          <p:cNvPr id="58" name="Forme libre : forme 57">
            <a:extLst>
              <a:ext uri="{FF2B5EF4-FFF2-40B4-BE49-F238E27FC236}">
                <a16:creationId xmlns:a16="http://schemas.microsoft.com/office/drawing/2014/main" id="{AF5D75B9-271B-5B87-E7F2-365E24956D22}"/>
              </a:ext>
            </a:extLst>
          </p:cNvPr>
          <p:cNvSpPr/>
          <p:nvPr/>
        </p:nvSpPr>
        <p:spPr>
          <a:xfrm>
            <a:off x="3352799" y="2395432"/>
            <a:ext cx="1370145" cy="733906"/>
          </a:xfrm>
          <a:custGeom>
            <a:avLst/>
            <a:gdLst>
              <a:gd name="connsiteX0" fmla="*/ 2405496 w 2416562"/>
              <a:gd name="connsiteY0" fmla="*/ 0 h 427383"/>
              <a:gd name="connsiteX1" fmla="*/ 2107322 w 2416562"/>
              <a:gd name="connsiteY1" fmla="*/ 198783 h 427383"/>
              <a:gd name="connsiteX2" fmla="*/ 348096 w 2416562"/>
              <a:gd name="connsiteY2" fmla="*/ 208722 h 427383"/>
              <a:gd name="connsiteX3" fmla="*/ 227 w 2416562"/>
              <a:gd name="connsiteY3" fmla="*/ 427383 h 427383"/>
            </a:gdLst>
            <a:ahLst/>
            <a:cxnLst>
              <a:cxn ang="0">
                <a:pos x="connsiteX0" y="connsiteY0"/>
              </a:cxn>
              <a:cxn ang="0">
                <a:pos x="connsiteX1" y="connsiteY1"/>
              </a:cxn>
              <a:cxn ang="0">
                <a:pos x="connsiteX2" y="connsiteY2"/>
              </a:cxn>
              <a:cxn ang="0">
                <a:pos x="connsiteX3" y="connsiteY3"/>
              </a:cxn>
            </a:cxnLst>
            <a:rect l="l" t="t" r="r" b="b"/>
            <a:pathLst>
              <a:path w="2416562" h="427383">
                <a:moveTo>
                  <a:pt x="2405496" y="0"/>
                </a:moveTo>
                <a:cubicBezTo>
                  <a:pt x="2427859" y="81998"/>
                  <a:pt x="2450222" y="163996"/>
                  <a:pt x="2107322" y="198783"/>
                </a:cubicBezTo>
                <a:cubicBezTo>
                  <a:pt x="1764422" y="233570"/>
                  <a:pt x="699278" y="170622"/>
                  <a:pt x="348096" y="208722"/>
                </a:cubicBezTo>
                <a:cubicBezTo>
                  <a:pt x="-3087" y="246822"/>
                  <a:pt x="-1430" y="337102"/>
                  <a:pt x="227" y="427383"/>
                </a:cubicBezTo>
              </a:path>
            </a:pathLst>
          </a:custGeom>
          <a:noFill/>
          <a:ln w="19050">
            <a:headEnd type="none" w="med" len="med"/>
            <a:tailEnd type="arrow" w="med" len="med"/>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sz="1100" dirty="0">
              <a:latin typeface="Aptos" panose="020B0004020202020204" pitchFamily="34" charset="0"/>
            </a:endParaRPr>
          </a:p>
        </p:txBody>
      </p:sp>
      <p:sp>
        <p:nvSpPr>
          <p:cNvPr id="59" name="Forme libre : forme 58">
            <a:extLst>
              <a:ext uri="{FF2B5EF4-FFF2-40B4-BE49-F238E27FC236}">
                <a16:creationId xmlns:a16="http://schemas.microsoft.com/office/drawing/2014/main" id="{B8D0BCE7-17BD-71A9-7AE5-DD5D5BC64986}"/>
              </a:ext>
            </a:extLst>
          </p:cNvPr>
          <p:cNvSpPr/>
          <p:nvPr/>
        </p:nvSpPr>
        <p:spPr>
          <a:xfrm flipH="1">
            <a:off x="4722945" y="2395433"/>
            <a:ext cx="2442807" cy="578230"/>
          </a:xfrm>
          <a:custGeom>
            <a:avLst/>
            <a:gdLst>
              <a:gd name="connsiteX0" fmla="*/ 2405496 w 2416562"/>
              <a:gd name="connsiteY0" fmla="*/ 0 h 427383"/>
              <a:gd name="connsiteX1" fmla="*/ 2107322 w 2416562"/>
              <a:gd name="connsiteY1" fmla="*/ 198783 h 427383"/>
              <a:gd name="connsiteX2" fmla="*/ 348096 w 2416562"/>
              <a:gd name="connsiteY2" fmla="*/ 208722 h 427383"/>
              <a:gd name="connsiteX3" fmla="*/ 227 w 2416562"/>
              <a:gd name="connsiteY3" fmla="*/ 427383 h 427383"/>
            </a:gdLst>
            <a:ahLst/>
            <a:cxnLst>
              <a:cxn ang="0">
                <a:pos x="connsiteX0" y="connsiteY0"/>
              </a:cxn>
              <a:cxn ang="0">
                <a:pos x="connsiteX1" y="connsiteY1"/>
              </a:cxn>
              <a:cxn ang="0">
                <a:pos x="connsiteX2" y="connsiteY2"/>
              </a:cxn>
              <a:cxn ang="0">
                <a:pos x="connsiteX3" y="connsiteY3"/>
              </a:cxn>
            </a:cxnLst>
            <a:rect l="l" t="t" r="r" b="b"/>
            <a:pathLst>
              <a:path w="2416562" h="427383">
                <a:moveTo>
                  <a:pt x="2405496" y="0"/>
                </a:moveTo>
                <a:cubicBezTo>
                  <a:pt x="2427859" y="81998"/>
                  <a:pt x="2450222" y="163996"/>
                  <a:pt x="2107322" y="198783"/>
                </a:cubicBezTo>
                <a:cubicBezTo>
                  <a:pt x="1764422" y="233570"/>
                  <a:pt x="699278" y="170622"/>
                  <a:pt x="348096" y="208722"/>
                </a:cubicBezTo>
                <a:cubicBezTo>
                  <a:pt x="-3087" y="246822"/>
                  <a:pt x="-1430" y="337102"/>
                  <a:pt x="227" y="427383"/>
                </a:cubicBezTo>
              </a:path>
            </a:pathLst>
          </a:custGeom>
          <a:noFill/>
          <a:ln w="19050">
            <a:headEnd type="none" w="med" len="med"/>
            <a:tailEnd type="arrow" w="med" len="med"/>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sz="1100" dirty="0">
              <a:latin typeface="Aptos" panose="020B0004020202020204" pitchFamily="34" charset="0"/>
            </a:endParaRPr>
          </a:p>
        </p:txBody>
      </p:sp>
      <p:sp>
        <p:nvSpPr>
          <p:cNvPr id="62" name="ZoneTexte 61">
            <a:extLst>
              <a:ext uri="{FF2B5EF4-FFF2-40B4-BE49-F238E27FC236}">
                <a16:creationId xmlns:a16="http://schemas.microsoft.com/office/drawing/2014/main" id="{CDA4CD4F-51C3-A3E5-8F73-69CE3989F3E8}"/>
              </a:ext>
            </a:extLst>
          </p:cNvPr>
          <p:cNvSpPr txBox="1"/>
          <p:nvPr/>
        </p:nvSpPr>
        <p:spPr>
          <a:xfrm>
            <a:off x="4434933" y="627058"/>
            <a:ext cx="445956" cy="261610"/>
          </a:xfrm>
          <a:prstGeom prst="rect">
            <a:avLst/>
          </a:prstGeom>
          <a:noFill/>
        </p:spPr>
        <p:txBody>
          <a:bodyPr wrap="none" rtlCol="0">
            <a:spAutoFit/>
          </a:bodyPr>
          <a:lstStyle/>
          <a:p>
            <a:r>
              <a:rPr lang="fr-BE" sz="1100" dirty="0">
                <a:latin typeface="Aptos" panose="020B0004020202020204" pitchFamily="34" charset="0"/>
              </a:rPr>
              <a:t>O.E.</a:t>
            </a:r>
          </a:p>
        </p:txBody>
      </p:sp>
      <p:sp>
        <p:nvSpPr>
          <p:cNvPr id="6" name="ZoneTexte 5">
            <a:extLst>
              <a:ext uri="{FF2B5EF4-FFF2-40B4-BE49-F238E27FC236}">
                <a16:creationId xmlns:a16="http://schemas.microsoft.com/office/drawing/2014/main" id="{9C8BF8C8-95E2-CB7F-62AB-DC15F14367C7}"/>
              </a:ext>
            </a:extLst>
          </p:cNvPr>
          <p:cNvSpPr txBox="1"/>
          <p:nvPr/>
        </p:nvSpPr>
        <p:spPr>
          <a:xfrm>
            <a:off x="5160312" y="4063512"/>
            <a:ext cx="1501671" cy="261610"/>
          </a:xfrm>
          <a:prstGeom prst="rect">
            <a:avLst/>
          </a:prstGeom>
          <a:noFill/>
        </p:spPr>
        <p:txBody>
          <a:bodyPr wrap="square" rtlCol="0">
            <a:spAutoFit/>
          </a:bodyPr>
          <a:lstStyle/>
          <a:p>
            <a:r>
              <a:rPr lang="fr-BE" sz="1100" dirty="0">
                <a:latin typeface="Aptos" panose="020B0004020202020204" pitchFamily="34" charset="0"/>
              </a:rPr>
              <a:t>Aspects procéduraux</a:t>
            </a:r>
          </a:p>
        </p:txBody>
      </p:sp>
      <p:sp>
        <p:nvSpPr>
          <p:cNvPr id="7" name="Rectangle 6">
            <a:extLst>
              <a:ext uri="{FF2B5EF4-FFF2-40B4-BE49-F238E27FC236}">
                <a16:creationId xmlns:a16="http://schemas.microsoft.com/office/drawing/2014/main" id="{C76F8768-EC87-1BDA-4A56-85709B39D073}"/>
              </a:ext>
            </a:extLst>
          </p:cNvPr>
          <p:cNvSpPr/>
          <p:nvPr/>
        </p:nvSpPr>
        <p:spPr>
          <a:xfrm>
            <a:off x="45070" y="664242"/>
            <a:ext cx="9098930" cy="5566700"/>
          </a:xfrm>
          <a:prstGeom prst="rect">
            <a:avLst/>
          </a:prstGeom>
          <a:noFill/>
          <a:ln w="28575"/>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a:extLst>
              <a:ext uri="{FF2B5EF4-FFF2-40B4-BE49-F238E27FC236}">
                <a16:creationId xmlns:a16="http://schemas.microsoft.com/office/drawing/2014/main" id="{D8C976D0-463C-5308-DF77-711C1C4C7F8F}"/>
              </a:ext>
            </a:extLst>
          </p:cNvPr>
          <p:cNvSpPr txBox="1"/>
          <p:nvPr/>
        </p:nvSpPr>
        <p:spPr>
          <a:xfrm>
            <a:off x="54400" y="5946630"/>
            <a:ext cx="4653760" cy="276999"/>
          </a:xfrm>
          <a:prstGeom prst="rect">
            <a:avLst/>
          </a:prstGeom>
          <a:noFill/>
        </p:spPr>
        <p:txBody>
          <a:bodyPr wrap="square" rtlCol="0">
            <a:spAutoFit/>
          </a:bodyPr>
          <a:lstStyle/>
          <a:p>
            <a:r>
              <a:rPr lang="fr-BE" sz="1200" b="1" dirty="0"/>
              <a:t>Analyse du droit au respect de la V.F. /  des droits de l’enfant</a:t>
            </a:r>
          </a:p>
        </p:txBody>
      </p:sp>
      <p:pic>
        <p:nvPicPr>
          <p:cNvPr id="2" name="Image 1">
            <a:extLst>
              <a:ext uri="{FF2B5EF4-FFF2-40B4-BE49-F238E27FC236}">
                <a16:creationId xmlns:a16="http://schemas.microsoft.com/office/drawing/2014/main" id="{4B85BA77-DEEC-975E-D90B-94B9F601E220}"/>
              </a:ext>
            </a:extLst>
          </p:cNvPr>
          <p:cNvPicPr>
            <a:picLocks noChangeAspect="1"/>
          </p:cNvPicPr>
          <p:nvPr/>
        </p:nvPicPr>
        <p:blipFill>
          <a:blip r:embed="rId6"/>
          <a:stretch>
            <a:fillRect/>
          </a:stretch>
        </p:blipFill>
        <p:spPr>
          <a:xfrm rot="1199854">
            <a:off x="8160402" y="23259"/>
            <a:ext cx="928322" cy="928322"/>
          </a:xfrm>
          <a:prstGeom prst="rect">
            <a:avLst/>
          </a:prstGeom>
        </p:spPr>
      </p:pic>
    </p:spTree>
    <p:extLst>
      <p:ext uri="{BB962C8B-B14F-4D97-AF65-F5344CB8AC3E}">
        <p14:creationId xmlns:p14="http://schemas.microsoft.com/office/powerpoint/2010/main" val="28126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22" grpId="0"/>
      <p:bldP spid="23" grpId="0"/>
      <p:bldP spid="25" grpId="0" animBg="1"/>
      <p:bldP spid="29" grpId="0" animBg="1"/>
      <p:bldP spid="30" grpId="0" animBg="1"/>
      <p:bldP spid="31" grpId="0" animBg="1"/>
      <p:bldP spid="32" grpId="0" animBg="1"/>
      <p:bldP spid="33" grpId="0" animBg="1"/>
      <p:bldP spid="38" grpId="0"/>
      <p:bldP spid="48" grpId="0"/>
      <p:bldP spid="55" grpId="0"/>
      <p:bldP spid="56" grpId="0" animBg="1"/>
      <p:bldP spid="57" grpId="0" animBg="1"/>
      <p:bldP spid="58" grpId="0" animBg="1"/>
      <p:bldP spid="59" grpId="0" animBg="1"/>
      <p:bldP spid="6" grpId="0"/>
    </p:bldLst>
  </p:timing>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4B9230-CF40-3E7F-EA9A-4BFB2A41E078}"/>
              </a:ext>
            </a:extLst>
          </p:cNvPr>
          <p:cNvSpPr>
            <a:spLocks noGrp="1"/>
          </p:cNvSpPr>
          <p:nvPr>
            <p:ph idx="1"/>
          </p:nvPr>
        </p:nvSpPr>
        <p:spPr>
          <a:xfrm>
            <a:off x="457200" y="1166018"/>
            <a:ext cx="8229600" cy="5150962"/>
          </a:xfrm>
        </p:spPr>
        <p:txBody>
          <a:bodyPr/>
          <a:lstStyle/>
          <a:p>
            <a:r>
              <a:rPr lang="fr-BE" sz="1500" u="sng" dirty="0">
                <a:solidFill>
                  <a:schemeClr val="tx1"/>
                </a:solidFill>
                <a:latin typeface="Aptos" panose="020B0004020202020204" pitchFamily="34" charset="0"/>
              </a:rPr>
              <a:t>Exemples :</a:t>
            </a:r>
          </a:p>
          <a:p>
            <a:endParaRPr lang="fr-BE" sz="1500" u="sng" dirty="0">
              <a:solidFill>
                <a:schemeClr val="tx1"/>
              </a:solidFill>
              <a:latin typeface="Aptos" panose="020B0004020202020204" pitchFamily="34" charset="0"/>
            </a:endParaRPr>
          </a:p>
          <a:p>
            <a:pPr marL="342900" indent="-342900">
              <a:buClr>
                <a:srgbClr val="449535"/>
              </a:buClr>
              <a:buAutoNum type="arabicPeriod"/>
            </a:pPr>
            <a:r>
              <a:rPr lang="fr-BE" sz="1400" u="sng" dirty="0">
                <a:solidFill>
                  <a:schemeClr val="tx1"/>
                </a:solidFill>
                <a:latin typeface="Aptos" panose="020B0004020202020204" pitchFamily="34" charset="0"/>
              </a:rPr>
              <a:t>Dévoiement de l’I.S.E. :</a:t>
            </a:r>
            <a:r>
              <a:rPr lang="fr-BE" sz="1500" u="sng" dirty="0">
                <a:solidFill>
                  <a:schemeClr val="tx1"/>
                </a:solidFill>
                <a:latin typeface="Aptos" panose="020B0004020202020204" pitchFamily="34" charset="0"/>
              </a:rPr>
              <a:t> </a:t>
            </a:r>
          </a:p>
          <a:p>
            <a:endParaRPr lang="fr-FR" sz="1200" dirty="0">
              <a:solidFill>
                <a:schemeClr val="tx1"/>
              </a:solidFill>
              <a:latin typeface="Aptos" panose="020B0004020202020204" pitchFamily="34" charset="0"/>
            </a:endParaRPr>
          </a:p>
          <a:p>
            <a:pPr algn="just"/>
            <a:r>
              <a:rPr lang="fr-FR" sz="1200" dirty="0">
                <a:solidFill>
                  <a:schemeClr val="tx1"/>
                </a:solidFill>
                <a:latin typeface="Aptos" panose="020B0004020202020204" pitchFamily="34" charset="0"/>
              </a:rPr>
              <a:t>« </a:t>
            </a:r>
            <a:r>
              <a:rPr lang="fr-FR" sz="1200" i="1" dirty="0">
                <a:solidFill>
                  <a:schemeClr val="tx1"/>
                </a:solidFill>
                <a:latin typeface="Aptos" panose="020B0004020202020204" pitchFamily="34" charset="0"/>
              </a:rPr>
              <a:t>Cependant, elle ne démontre pas en quoi un retour temporaire au pays d’origine afin de se conformer à la législation en vigueur irait à l’encontre de l’esprit de ladite Convention (c’est-à-dire préserver l’intérêt supérieur de l’enfant), étant donné </a:t>
            </a:r>
            <a:r>
              <a:rPr lang="fr-FR" sz="1200" b="1" i="1" dirty="0">
                <a:solidFill>
                  <a:schemeClr val="tx1"/>
                </a:solidFill>
                <a:latin typeface="Aptos" panose="020B0004020202020204" pitchFamily="34" charset="0"/>
              </a:rPr>
              <a:t>qu’elle n’indique pas pour quelle raison sa fille ne pourrait l’accompagner afin d’éviter tout risque de rupture de l’unité familiale. L’intérêt supérieur de l’enfant résidant avant tout dans l’unité de la famille, laquelle n’est pas compromise par la présente décision, les droits de l’enfant sont dès lors respectés </a:t>
            </a:r>
            <a:r>
              <a:rPr lang="fr-FR" sz="1200" dirty="0">
                <a:solidFill>
                  <a:schemeClr val="tx1"/>
                </a:solidFill>
                <a:latin typeface="Aptos" panose="020B0004020202020204" pitchFamily="34" charset="0"/>
              </a:rPr>
              <a:t>» O.E., 24 mars 2020 in C.C.E., 27 juillet 2022, n°275 484, p. 3. </a:t>
            </a:r>
          </a:p>
          <a:p>
            <a:pPr algn="just"/>
            <a:endParaRPr lang="fr-FR" sz="1200" dirty="0">
              <a:solidFill>
                <a:schemeClr val="tx1"/>
              </a:solidFill>
              <a:latin typeface="Aptos" panose="020B0004020202020204" pitchFamily="34" charset="0"/>
            </a:endParaRPr>
          </a:p>
          <a:p>
            <a:r>
              <a:rPr lang="fr-FR" sz="1200" dirty="0">
                <a:solidFill>
                  <a:schemeClr val="tx1"/>
                </a:solidFill>
                <a:latin typeface="Aptos" panose="020B0004020202020204" pitchFamily="34" charset="0"/>
              </a:rPr>
              <a:t>« </a:t>
            </a:r>
            <a:r>
              <a:rPr lang="fr-FR" sz="1200" i="1" dirty="0">
                <a:solidFill>
                  <a:schemeClr val="tx1"/>
                </a:solidFill>
                <a:latin typeface="Aptos" panose="020B0004020202020204" pitchFamily="34" charset="0"/>
              </a:rPr>
              <a:t>L'intérêt des enfants et de Madame est de </a:t>
            </a:r>
            <a:r>
              <a:rPr lang="fr-FR" sz="1200" b="1" i="1" dirty="0">
                <a:solidFill>
                  <a:schemeClr val="tx1"/>
                </a:solidFill>
                <a:latin typeface="Aptos" panose="020B0004020202020204" pitchFamily="34" charset="0"/>
              </a:rPr>
              <a:t>maintenir ce noyau familial </a:t>
            </a:r>
            <a:r>
              <a:rPr lang="fr-FR" sz="1200" i="1" dirty="0">
                <a:solidFill>
                  <a:schemeClr val="tx1"/>
                </a:solidFill>
                <a:latin typeface="Aptos" panose="020B0004020202020204" pitchFamily="34" charset="0"/>
              </a:rPr>
              <a:t>et en cas de départ ils peuvent </a:t>
            </a:r>
            <a:r>
              <a:rPr lang="fr-FR" sz="1200" b="1" i="1" dirty="0">
                <a:solidFill>
                  <a:schemeClr val="tx1"/>
                </a:solidFill>
                <a:latin typeface="Aptos" panose="020B0004020202020204" pitchFamily="34" charset="0"/>
              </a:rPr>
              <a:t>partir ensemble </a:t>
            </a:r>
            <a:r>
              <a:rPr lang="fr-FR" sz="1200" dirty="0">
                <a:solidFill>
                  <a:schemeClr val="tx1"/>
                </a:solidFill>
                <a:latin typeface="Aptos" panose="020B0004020202020204" pitchFamily="34" charset="0"/>
              </a:rPr>
              <a:t>» </a:t>
            </a:r>
            <a:r>
              <a:rPr lang="it-IT" sz="1200" dirty="0">
                <a:solidFill>
                  <a:schemeClr val="tx1"/>
                </a:solidFill>
                <a:latin typeface="Aptos" panose="020B0004020202020204" pitchFamily="34" charset="0"/>
              </a:rPr>
              <a:t>O.E., 22 septembre 2021 in C.C.E., 24 mai 2022, n°273 280, p. 4.</a:t>
            </a:r>
          </a:p>
          <a:p>
            <a:endParaRPr lang="it-IT" sz="1200" dirty="0">
              <a:solidFill>
                <a:schemeClr val="tx1"/>
              </a:solidFill>
              <a:latin typeface="Aptos" panose="020B0004020202020204" pitchFamily="34" charset="0"/>
            </a:endParaRPr>
          </a:p>
          <a:p>
            <a:pPr marL="228600" indent="-228600">
              <a:buClr>
                <a:srgbClr val="449535"/>
              </a:buClr>
              <a:buFont typeface="+mj-lt"/>
              <a:buAutoNum type="arabicPeriod" startAt="2"/>
            </a:pPr>
            <a:r>
              <a:rPr lang="fr-BE" sz="1400" dirty="0">
                <a:solidFill>
                  <a:schemeClr val="tx1"/>
                </a:solidFill>
                <a:latin typeface="Aptos" panose="020B0004020202020204" pitchFamily="34" charset="0"/>
              </a:rPr>
              <a:t>    </a:t>
            </a:r>
            <a:r>
              <a:rPr lang="fr-BE" sz="1400" u="sng" dirty="0">
                <a:solidFill>
                  <a:schemeClr val="tx1"/>
                </a:solidFill>
                <a:latin typeface="Aptos" panose="020B0004020202020204" pitchFamily="34" charset="0"/>
              </a:rPr>
              <a:t>Interprétation à minima du droit au respect de la V.F. : </a:t>
            </a:r>
          </a:p>
          <a:p>
            <a:pPr algn="just">
              <a:buClr>
                <a:srgbClr val="449535"/>
              </a:buClr>
            </a:pPr>
            <a:endParaRPr lang="fr-BE" sz="1400" u="sng" dirty="0">
              <a:solidFill>
                <a:schemeClr val="tx1"/>
              </a:solidFill>
              <a:latin typeface="Aptos" panose="020B0004020202020204" pitchFamily="34" charset="0"/>
            </a:endParaRPr>
          </a:p>
          <a:p>
            <a:pPr algn="just">
              <a:buClr>
                <a:srgbClr val="449535"/>
              </a:buClr>
            </a:pPr>
            <a:r>
              <a:rPr lang="fr-FR" sz="1200" i="1" dirty="0">
                <a:solidFill>
                  <a:schemeClr val="tx1"/>
                </a:solidFill>
                <a:latin typeface="Aptos" panose="020B0004020202020204" pitchFamily="34" charset="0"/>
              </a:rPr>
              <a:t>« Dès lors, il peut être raisonnablement supposé qu’un retour dans votre pays d'origine ne représentera pas pour votre enfant un obstacle insurmontable, </a:t>
            </a:r>
            <a:r>
              <a:rPr lang="fr-FR" sz="1200" b="1" i="1" dirty="0">
                <a:solidFill>
                  <a:schemeClr val="tx1"/>
                </a:solidFill>
                <a:latin typeface="Aptos" panose="020B0004020202020204" pitchFamily="34" charset="0"/>
              </a:rPr>
              <a:t>compte tenu du constat d’absence de vie commune et de contacts entre vous</a:t>
            </a:r>
            <a:r>
              <a:rPr lang="fr-FR" sz="1200" i="1" dirty="0">
                <a:solidFill>
                  <a:schemeClr val="tx1"/>
                </a:solidFill>
                <a:latin typeface="Aptos" panose="020B0004020202020204" pitchFamily="34" charset="0"/>
              </a:rPr>
              <a:t>. Par ailleurs, </a:t>
            </a:r>
            <a:r>
              <a:rPr lang="fr-FR" sz="1200" b="1" i="1" dirty="0">
                <a:solidFill>
                  <a:schemeClr val="tx1"/>
                </a:solidFill>
                <a:latin typeface="Aptos" panose="020B0004020202020204" pitchFamily="34" charset="0"/>
              </a:rPr>
              <a:t>divers moyens de communication modernes (téléphone, internet, etc.) rendent tout à fait possible l’établissement ou la conservation de contacts avec votre enfant depuis l’étranger</a:t>
            </a:r>
            <a:r>
              <a:rPr lang="fr-FR" sz="1200" i="1" dirty="0">
                <a:solidFill>
                  <a:schemeClr val="tx1"/>
                </a:solidFill>
                <a:latin typeface="Aptos" panose="020B0004020202020204" pitchFamily="34" charset="0"/>
              </a:rPr>
              <a:t>. » </a:t>
            </a:r>
            <a:r>
              <a:rPr lang="fr-FR" sz="1200" dirty="0">
                <a:solidFill>
                  <a:schemeClr val="tx1"/>
                </a:solidFill>
                <a:latin typeface="Aptos" panose="020B0004020202020204" pitchFamily="34" charset="0"/>
              </a:rPr>
              <a:t>O.E., 12 avril 2021 in C.C.E., 22 avril 2022, n° 271 620, p. 6.</a:t>
            </a:r>
            <a:endParaRPr lang="fr-BE" sz="1200" dirty="0">
              <a:solidFill>
                <a:schemeClr val="tx1"/>
              </a:solidFill>
              <a:latin typeface="Aptos" panose="020B0004020202020204" pitchFamily="34" charset="0"/>
            </a:endParaRPr>
          </a:p>
        </p:txBody>
      </p:sp>
      <p:sp>
        <p:nvSpPr>
          <p:cNvPr id="4" name="Titre 1">
            <a:extLst>
              <a:ext uri="{FF2B5EF4-FFF2-40B4-BE49-F238E27FC236}">
                <a16:creationId xmlns:a16="http://schemas.microsoft.com/office/drawing/2014/main" id="{83993AA8-08E6-43DD-E181-91CE55077BD1}"/>
              </a:ext>
            </a:extLst>
          </p:cNvPr>
          <p:cNvSpPr>
            <a:spLocks noGrp="1"/>
          </p:cNvSpPr>
          <p:nvPr>
            <p:ph type="title"/>
          </p:nvPr>
        </p:nvSpPr>
        <p:spPr>
          <a:xfrm>
            <a:off x="457200" y="274638"/>
            <a:ext cx="8229600" cy="754062"/>
          </a:xfrm>
        </p:spPr>
        <p:txBody>
          <a:bodyPr/>
          <a:lstStyle/>
          <a:p>
            <a:r>
              <a:rPr lang="fr-BE" sz="3200" dirty="0">
                <a:solidFill>
                  <a:srgbClr val="449535"/>
                </a:solidFill>
                <a:latin typeface="Aptos" panose="020B0004020202020204" pitchFamily="34" charset="0"/>
              </a:rPr>
              <a:t>3. Analyse empirique : premiers éléments</a:t>
            </a:r>
          </a:p>
        </p:txBody>
      </p:sp>
    </p:spTree>
    <p:extLst>
      <p:ext uri="{BB962C8B-B14F-4D97-AF65-F5344CB8AC3E}">
        <p14:creationId xmlns:p14="http://schemas.microsoft.com/office/powerpoint/2010/main" val="2406831061"/>
      </p:ext>
    </p:extLst>
  </p:cSld>
  <p:clrMapOvr>
    <a:masterClrMapping/>
  </p:clrMapOvr>
</p:sld>
</file>

<file path=ppt/theme/theme1.xml><?xml version="1.0" encoding="utf-8"?>
<a:theme xmlns:a="http://purl.oclc.org/ooxml/drawingml/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purl.oclc.org/ooxml/drawingml/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purl.oclc.org/ooxml/drawingml/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purl.oclc.org/ooxml/drawingml/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12700" cap="flat" cmpd="sng" algn="ctr">
          <a:solidFill>
            <a:schemeClr val="phClr"/>
          </a:solidFill>
          <a:prstDash val="solid"/>
          <a:miter lim="800%"/>
        </a:ln>
        <a:ln w="19050" cap="flat" cmpd="sng" algn="ctr">
          <a:solidFill>
            <a:schemeClr val="phClr"/>
          </a:solidFill>
          <a:prstDash val="solid"/>
          <a:miter lim="800%"/>
        </a:ln>
        <a:ln w="2540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purl.oclc.org/ooxml/drawingml/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tint val="100%"/>
                <a:shade val="100%"/>
                <a:satMod val="130%"/>
              </a:schemeClr>
            </a:gs>
            <a:gs pos="100%">
              <a:schemeClr val="phClr">
                <a:tint val="50%"/>
                <a:shade val="100%"/>
                <a:satMod val="350%"/>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purl.oclc.org/ooxml/officeDocument/extendedProperties" xmlns:vt="http://purl.oclc.org/ooxml/officeDocument/docPropsVTypes">
  <TotalTime>3842</TotalTime>
  <Words>794</Words>
  <Application>Microsoft Office PowerPoint</Application>
  <PresentationFormat>On-screen Show (4:3)</PresentationFormat>
  <Paragraphs>90</Paragraphs>
  <Slides>10</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ＭＳ Ｐゴシック</vt:lpstr>
      <vt:lpstr>Aptos</vt:lpstr>
      <vt:lpstr>Arial</vt:lpstr>
      <vt:lpstr>Calibri</vt:lpstr>
      <vt:lpstr>Frutiger LT Std 45 Light</vt:lpstr>
      <vt:lpstr>Google Sans</vt:lpstr>
      <vt:lpstr>Verdana</vt:lpstr>
      <vt:lpstr>Wingdings</vt:lpstr>
      <vt:lpstr>Thème Office</vt:lpstr>
      <vt:lpstr>Conception personnalisée</vt:lpstr>
      <vt:lpstr>1_Conception personnalisée</vt:lpstr>
      <vt:lpstr>PowerPoint Presentation</vt:lpstr>
      <vt:lpstr>Plan de la présentation</vt:lpstr>
      <vt:lpstr>1. Question de recherche et cadre</vt:lpstr>
      <vt:lpstr>1. Question et cadre de la recherche</vt:lpstr>
      <vt:lpstr>2. Analyse empirique : méthode d’analyse</vt:lpstr>
      <vt:lpstr>2. Analyse empirique : méthode d’analyse</vt:lpstr>
      <vt:lpstr>3. Analyse empirique : premiers éléments</vt:lpstr>
      <vt:lpstr>3. Analyse empirique : premiers éléments</vt:lpstr>
      <vt:lpstr>3. Analyse empirique : premiers éléments</vt:lpstr>
      <vt:lpstr>PowerPoint Presentation</vt:lpstr>
    </vt:vector>
  </TitlesOfParts>
  <Company>Hello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aaaaaa aaaaaaa</dc:creator>
  <cp:lastModifiedBy>DECLERCK Charlotte</cp:lastModifiedBy>
  <cp:revision>55</cp:revision>
  <dcterms:created xsi:type="dcterms:W3CDTF">2015-10-07T07:31:31Z</dcterms:created>
  <dcterms:modified xsi:type="dcterms:W3CDTF">2024-01-26T13:25:08Z</dcterms:modified>
</cp:coreProperties>
</file>